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notesMasterIdLst>
    <p:notesMasterId r:id="rId21"/>
  </p:notesMasterIdLst>
  <p:sldIdLst>
    <p:sldId id="260" r:id="rId2"/>
    <p:sldId id="337" r:id="rId3"/>
    <p:sldId id="338" r:id="rId4"/>
    <p:sldId id="339" r:id="rId5"/>
    <p:sldId id="341" r:id="rId6"/>
    <p:sldId id="342" r:id="rId7"/>
    <p:sldId id="343" r:id="rId8"/>
    <p:sldId id="344" r:id="rId9"/>
    <p:sldId id="345" r:id="rId10"/>
    <p:sldId id="349" r:id="rId11"/>
    <p:sldId id="340" r:id="rId12"/>
    <p:sldId id="334" r:id="rId13"/>
    <p:sldId id="335" r:id="rId14"/>
    <p:sldId id="336" r:id="rId15"/>
    <p:sldId id="312" r:id="rId16"/>
    <p:sldId id="347" r:id="rId17"/>
    <p:sldId id="350" r:id="rId18"/>
    <p:sldId id="346" r:id="rId19"/>
    <p:sldId id="348" r:id="rId20"/>
  </p:sldIdLst>
  <p:sldSz cx="9144000" cy="6858000" type="screen4x3"/>
  <p:notesSz cx="6858000" cy="9144000"/>
  <p:defaultTextStyle>
    <a:defPPr>
      <a:defRPr lang="en-US"/>
    </a:defPPr>
    <a:lvl1pPr algn="l" rtl="0" eaLnBrk="0" fontAlgn="base" hangingPunct="0">
      <a:spcBef>
        <a:spcPct val="20000"/>
      </a:spcBef>
      <a:spcAft>
        <a:spcPct val="0"/>
      </a:spcAft>
      <a:buClr>
        <a:srgbClr val="1C5696"/>
      </a:buClr>
      <a:buSzPct val="80000"/>
      <a:buFont typeface="Arial" pitchFamily="34" charset="0"/>
      <a:buChar char="•"/>
      <a:defRPr sz="3200" kern="1200">
        <a:solidFill>
          <a:schemeClr val="tx1"/>
        </a:solidFill>
        <a:latin typeface="Arial" pitchFamily="34" charset="0"/>
        <a:ea typeface="ＭＳ Ｐゴシック" pitchFamily="34" charset="-128"/>
        <a:cs typeface="+mn-cs"/>
      </a:defRPr>
    </a:lvl1pPr>
    <a:lvl2pPr marL="457200" algn="l" rtl="0" eaLnBrk="0" fontAlgn="base" hangingPunct="0">
      <a:spcBef>
        <a:spcPct val="20000"/>
      </a:spcBef>
      <a:spcAft>
        <a:spcPct val="0"/>
      </a:spcAft>
      <a:buClr>
        <a:srgbClr val="1C5696"/>
      </a:buClr>
      <a:buSzPct val="80000"/>
      <a:buFont typeface="Arial" pitchFamily="34" charset="0"/>
      <a:buChar char="•"/>
      <a:defRPr sz="3200" kern="1200">
        <a:solidFill>
          <a:schemeClr val="tx1"/>
        </a:solidFill>
        <a:latin typeface="Arial" pitchFamily="34" charset="0"/>
        <a:ea typeface="ＭＳ Ｐゴシック" pitchFamily="34" charset="-128"/>
        <a:cs typeface="+mn-cs"/>
      </a:defRPr>
    </a:lvl2pPr>
    <a:lvl3pPr marL="914400" algn="l" rtl="0" eaLnBrk="0" fontAlgn="base" hangingPunct="0">
      <a:spcBef>
        <a:spcPct val="20000"/>
      </a:spcBef>
      <a:spcAft>
        <a:spcPct val="0"/>
      </a:spcAft>
      <a:buClr>
        <a:srgbClr val="1C5696"/>
      </a:buClr>
      <a:buSzPct val="80000"/>
      <a:buFont typeface="Arial" pitchFamily="34" charset="0"/>
      <a:buChar char="•"/>
      <a:defRPr sz="3200" kern="1200">
        <a:solidFill>
          <a:schemeClr val="tx1"/>
        </a:solidFill>
        <a:latin typeface="Arial" pitchFamily="34" charset="0"/>
        <a:ea typeface="ＭＳ Ｐゴシック" pitchFamily="34" charset="-128"/>
        <a:cs typeface="+mn-cs"/>
      </a:defRPr>
    </a:lvl3pPr>
    <a:lvl4pPr marL="1371600" algn="l" rtl="0" eaLnBrk="0" fontAlgn="base" hangingPunct="0">
      <a:spcBef>
        <a:spcPct val="20000"/>
      </a:spcBef>
      <a:spcAft>
        <a:spcPct val="0"/>
      </a:spcAft>
      <a:buClr>
        <a:srgbClr val="1C5696"/>
      </a:buClr>
      <a:buSzPct val="80000"/>
      <a:buFont typeface="Arial" pitchFamily="34" charset="0"/>
      <a:buChar char="•"/>
      <a:defRPr sz="3200" kern="1200">
        <a:solidFill>
          <a:schemeClr val="tx1"/>
        </a:solidFill>
        <a:latin typeface="Arial" pitchFamily="34" charset="0"/>
        <a:ea typeface="ＭＳ Ｐゴシック" pitchFamily="34" charset="-128"/>
        <a:cs typeface="+mn-cs"/>
      </a:defRPr>
    </a:lvl4pPr>
    <a:lvl5pPr marL="1828800" algn="l" rtl="0" eaLnBrk="0" fontAlgn="base" hangingPunct="0">
      <a:spcBef>
        <a:spcPct val="20000"/>
      </a:spcBef>
      <a:spcAft>
        <a:spcPct val="0"/>
      </a:spcAft>
      <a:buClr>
        <a:srgbClr val="1C5696"/>
      </a:buClr>
      <a:buSzPct val="80000"/>
      <a:buFont typeface="Arial" pitchFamily="34" charset="0"/>
      <a:buChar char="•"/>
      <a:defRPr sz="32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32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32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32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3200" kern="1200">
        <a:solidFill>
          <a:schemeClr val="tx1"/>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66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buClrTx/>
              <a:buSzTx/>
              <a:buFontTx/>
              <a:buNone/>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buClrTx/>
              <a:buSzTx/>
              <a:buFontTx/>
              <a:buNone/>
              <a:defRPr sz="1200">
                <a:latin typeface="+mn-lt"/>
                <a:ea typeface="+mn-ea"/>
                <a:cs typeface="+mn-cs"/>
              </a:defRPr>
            </a:lvl1pPr>
          </a:lstStyle>
          <a:p>
            <a:pPr>
              <a:defRPr/>
            </a:pPr>
            <a:fld id="{7150D740-8CB5-4CB3-A94B-5319E2946836}" type="datetimeFigureOut">
              <a:rPr lang="en-US"/>
              <a:pPr>
                <a:defRPr/>
              </a:pPr>
              <a:t>5/21/2013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buClrTx/>
              <a:buSzTx/>
              <a:buFontTx/>
              <a:buNone/>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buClrTx/>
              <a:buSzTx/>
              <a:buFontTx/>
              <a:buNone/>
              <a:defRPr sz="1200">
                <a:latin typeface="+mn-lt"/>
                <a:ea typeface="+mn-ea"/>
                <a:cs typeface="+mn-cs"/>
              </a:defRPr>
            </a:lvl1pPr>
          </a:lstStyle>
          <a:p>
            <a:pPr>
              <a:defRPr/>
            </a:pPr>
            <a:fld id="{DFEBBBCA-1FA5-4EE3-86C3-71C5E7770922}" type="slidenum">
              <a:rPr lang="en-US"/>
              <a:pPr>
                <a:defRPr/>
              </a:pPr>
              <a:t>‹#›</a:t>
            </a:fld>
            <a:endParaRPr lang="en-US"/>
          </a:p>
        </p:txBody>
      </p:sp>
    </p:spTree>
    <p:extLst>
      <p:ext uri="{BB962C8B-B14F-4D97-AF65-F5344CB8AC3E}">
        <p14:creationId xmlns:p14="http://schemas.microsoft.com/office/powerpoint/2010/main" val="20175181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064425F-E63C-491F-8FF5-B44AEFDF4A72}" type="slidenum">
              <a:rPr lang="en-US" smtClean="0">
                <a:ea typeface="ＭＳ Ｐゴシック" pitchFamily="34" charset="-128"/>
              </a:rPr>
              <a:pPr fontAlgn="base">
                <a:spcBef>
                  <a:spcPct val="0"/>
                </a:spcBef>
                <a:spcAft>
                  <a:spcPct val="0"/>
                </a:spcAft>
                <a:defRPr/>
              </a:pPr>
              <a:t>1</a:t>
            </a:fld>
            <a:endParaRPr lang="en-US" smtClean="0">
              <a:ea typeface="ＭＳ Ｐゴシック" pitchFamily="34" charset="-128"/>
            </a:endParaRPr>
          </a:p>
        </p:txBody>
      </p:sp>
      <p:sp>
        <p:nvSpPr>
          <p:cNvPr id="378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descr="multimedia logo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3"/>
          <p:cNvSpPr>
            <a:spLocks noGrp="1" noChangeArrowheads="1"/>
          </p:cNvSpPr>
          <p:nvPr>
            <p:ph type="ctrTitle"/>
          </p:nvPr>
        </p:nvSpPr>
        <p:spPr>
          <a:xfrm>
            <a:off x="2057400" y="304800"/>
            <a:ext cx="6629400" cy="533400"/>
          </a:xfrm>
        </p:spPr>
        <p:txBody>
          <a:bodyPr/>
          <a:lstStyle>
            <a:lvl1pPr>
              <a:defRPr/>
            </a:lvl1pPr>
          </a:lstStyle>
          <a:p>
            <a:r>
              <a:rPr lang="en-US"/>
              <a:t>Click to edit Master title style</a:t>
            </a:r>
          </a:p>
        </p:txBody>
      </p:sp>
      <p:sp>
        <p:nvSpPr>
          <p:cNvPr id="3076" name="Rectangle 4"/>
          <p:cNvSpPr>
            <a:spLocks noGrp="1" noChangeArrowheads="1"/>
          </p:cNvSpPr>
          <p:nvPr>
            <p:ph type="subTitle" idx="1"/>
          </p:nvPr>
        </p:nvSpPr>
        <p:spPr>
          <a:xfrm>
            <a:off x="2057400" y="1600200"/>
            <a:ext cx="5715000" cy="2819400"/>
          </a:xfrm>
        </p:spPr>
        <p:txBody>
          <a:bodyPr/>
          <a:lstStyle>
            <a:lvl1pPr marL="0" indent="0">
              <a:buFont typeface="Times" pitchFamily="1" charset="0"/>
              <a:buNone/>
              <a:defRPr/>
            </a:lvl1pPr>
          </a:lstStyle>
          <a:p>
            <a:r>
              <a:rPr lang="en-US"/>
              <a:t>Click to edit Master subtitle style</a:t>
            </a:r>
          </a:p>
        </p:txBody>
      </p:sp>
      <p:sp>
        <p:nvSpPr>
          <p:cNvPr id="5" name="Rectangle 5"/>
          <p:cNvSpPr>
            <a:spLocks noGrp="1" noChangeArrowheads="1"/>
          </p:cNvSpPr>
          <p:nvPr>
            <p:ph type="dt" sz="half" idx="10"/>
          </p:nvPr>
        </p:nvSpPr>
        <p:spPr>
          <a:xfrm>
            <a:off x="2057400" y="6172200"/>
            <a:ext cx="1905000" cy="457200"/>
          </a:xfrm>
        </p:spPr>
        <p:txBody>
          <a:bodyPr/>
          <a:lstStyle>
            <a:lvl1pPr>
              <a:defRPr/>
            </a:lvl1pPr>
          </a:lstStyle>
          <a:p>
            <a:pPr>
              <a:defRPr/>
            </a:pPr>
            <a:endParaRPr lang="en-US"/>
          </a:p>
        </p:txBody>
      </p:sp>
    </p:spTree>
    <p:extLst>
      <p:ext uri="{BB962C8B-B14F-4D97-AF65-F5344CB8AC3E}">
        <p14:creationId xmlns:p14="http://schemas.microsoft.com/office/powerpoint/2010/main" val="311835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C1451073-0554-4A34-AC49-EFB484F7F641}" type="slidenum">
              <a:rPr lang="en-US"/>
              <a:pPr>
                <a:defRPr/>
              </a:pPr>
              <a:t>‹#›</a:t>
            </a:fld>
            <a:endParaRPr lang="en-US"/>
          </a:p>
        </p:txBody>
      </p:sp>
    </p:spTree>
    <p:extLst>
      <p:ext uri="{BB962C8B-B14F-4D97-AF65-F5344CB8AC3E}">
        <p14:creationId xmlns:p14="http://schemas.microsoft.com/office/powerpoint/2010/main" val="4249512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2300" y="228600"/>
            <a:ext cx="16383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057400" y="228600"/>
            <a:ext cx="47625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7A0781A6-596B-4930-A9C1-2B7D7BA016A6}" type="slidenum">
              <a:rPr lang="en-US"/>
              <a:pPr>
                <a:defRPr/>
              </a:pPr>
              <a:t>‹#›</a:t>
            </a:fld>
            <a:endParaRPr lang="en-US"/>
          </a:p>
        </p:txBody>
      </p:sp>
    </p:spTree>
    <p:extLst>
      <p:ext uri="{BB962C8B-B14F-4D97-AF65-F5344CB8AC3E}">
        <p14:creationId xmlns:p14="http://schemas.microsoft.com/office/powerpoint/2010/main" val="35395423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057400" y="228600"/>
            <a:ext cx="6553200" cy="6858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2057400" y="1600200"/>
            <a:ext cx="6172200" cy="4114800"/>
          </a:xfrm>
        </p:spPr>
        <p:txBody>
          <a:bodyPr/>
          <a:lstStyle/>
          <a:p>
            <a:pPr lvl="0"/>
            <a:endParaRPr lang="en-US" noProof="0"/>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4B5A5DF3-799B-49BB-91A5-C5C6C690AE40}" type="slidenum">
              <a:rPr lang="en-US"/>
              <a:pPr>
                <a:defRPr/>
              </a:pPr>
              <a:t>‹#›</a:t>
            </a:fld>
            <a:endParaRPr lang="en-US"/>
          </a:p>
        </p:txBody>
      </p:sp>
    </p:spTree>
    <p:extLst>
      <p:ext uri="{BB962C8B-B14F-4D97-AF65-F5344CB8AC3E}">
        <p14:creationId xmlns:p14="http://schemas.microsoft.com/office/powerpoint/2010/main" val="1637680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0599D6DD-029C-46B7-9026-6DFE3CDDBA49}" type="slidenum">
              <a:rPr lang="en-US"/>
              <a:pPr>
                <a:defRPr/>
              </a:pPr>
              <a:t>‹#›</a:t>
            </a:fld>
            <a:endParaRPr lang="en-US"/>
          </a:p>
        </p:txBody>
      </p:sp>
    </p:spTree>
    <p:extLst>
      <p:ext uri="{BB962C8B-B14F-4D97-AF65-F5344CB8AC3E}">
        <p14:creationId xmlns:p14="http://schemas.microsoft.com/office/powerpoint/2010/main" val="1765881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F2726066-84A8-4515-A295-1E558F046B5D}" type="slidenum">
              <a:rPr lang="en-US"/>
              <a:pPr>
                <a:defRPr/>
              </a:pPr>
              <a:t>‹#›</a:t>
            </a:fld>
            <a:endParaRPr lang="en-US"/>
          </a:p>
        </p:txBody>
      </p:sp>
    </p:spTree>
    <p:extLst>
      <p:ext uri="{BB962C8B-B14F-4D97-AF65-F5344CB8AC3E}">
        <p14:creationId xmlns:p14="http://schemas.microsoft.com/office/powerpoint/2010/main" val="2413666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057400" y="1600200"/>
            <a:ext cx="30099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600200"/>
            <a:ext cx="30099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pPr>
              <a:defRPr/>
            </a:pPr>
            <a:fld id="{6022AD03-DE0C-4884-A72D-A02710508D4F}" type="slidenum">
              <a:rPr lang="en-US"/>
              <a:pPr>
                <a:defRPr/>
              </a:pPr>
              <a:t>‹#›</a:t>
            </a:fld>
            <a:endParaRPr lang="en-US"/>
          </a:p>
        </p:txBody>
      </p:sp>
    </p:spTree>
    <p:extLst>
      <p:ext uri="{BB962C8B-B14F-4D97-AF65-F5344CB8AC3E}">
        <p14:creationId xmlns:p14="http://schemas.microsoft.com/office/powerpoint/2010/main" val="1125278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4"/>
          <p:cNvSpPr>
            <a:spLocks noGrp="1" noChangeArrowheads="1"/>
          </p:cNvSpPr>
          <p:nvPr>
            <p:ph type="dt" sz="half" idx="10"/>
          </p:nvPr>
        </p:nvSpPr>
        <p:spPr>
          <a:ln/>
        </p:spPr>
        <p:txBody>
          <a:bodyPr/>
          <a:lstStyle>
            <a:lvl1pPr>
              <a:defRPr/>
            </a:lvl1pPr>
          </a:lstStyle>
          <a:p>
            <a:pPr>
              <a:defRPr/>
            </a:pPr>
            <a:endParaRPr lang="en-US"/>
          </a:p>
        </p:txBody>
      </p:sp>
      <p:sp>
        <p:nvSpPr>
          <p:cNvPr id="8" name="Rectangle 15"/>
          <p:cNvSpPr>
            <a:spLocks noGrp="1" noChangeArrowheads="1"/>
          </p:cNvSpPr>
          <p:nvPr>
            <p:ph type="ftr" sz="quarter" idx="11"/>
          </p:nvPr>
        </p:nvSpPr>
        <p:spPr>
          <a:ln/>
        </p:spPr>
        <p:txBody>
          <a:bodyPr/>
          <a:lstStyle>
            <a:lvl1pPr>
              <a:defRPr/>
            </a:lvl1pPr>
          </a:lstStyle>
          <a:p>
            <a:pPr>
              <a:defRPr/>
            </a:pPr>
            <a:endParaRPr lang="en-US"/>
          </a:p>
        </p:txBody>
      </p:sp>
      <p:sp>
        <p:nvSpPr>
          <p:cNvPr id="9" name="Rectangle 16"/>
          <p:cNvSpPr>
            <a:spLocks noGrp="1" noChangeArrowheads="1"/>
          </p:cNvSpPr>
          <p:nvPr>
            <p:ph type="sldNum" sz="quarter" idx="12"/>
          </p:nvPr>
        </p:nvSpPr>
        <p:spPr>
          <a:ln/>
        </p:spPr>
        <p:txBody>
          <a:bodyPr/>
          <a:lstStyle>
            <a:lvl1pPr>
              <a:defRPr/>
            </a:lvl1pPr>
          </a:lstStyle>
          <a:p>
            <a:pPr>
              <a:defRPr/>
            </a:pPr>
            <a:fld id="{8E102996-DDBE-4708-A726-0CBB44D06114}" type="slidenum">
              <a:rPr lang="en-US"/>
              <a:pPr>
                <a:defRPr/>
              </a:pPr>
              <a:t>‹#›</a:t>
            </a:fld>
            <a:endParaRPr lang="en-US"/>
          </a:p>
        </p:txBody>
      </p:sp>
    </p:spTree>
    <p:extLst>
      <p:ext uri="{BB962C8B-B14F-4D97-AF65-F5344CB8AC3E}">
        <p14:creationId xmlns:p14="http://schemas.microsoft.com/office/powerpoint/2010/main" val="2048942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4"/>
          <p:cNvSpPr>
            <a:spLocks noGrp="1" noChangeArrowheads="1"/>
          </p:cNvSpPr>
          <p:nvPr>
            <p:ph type="dt" sz="half" idx="10"/>
          </p:nvPr>
        </p:nvSpPr>
        <p:spPr>
          <a:ln/>
        </p:spPr>
        <p:txBody>
          <a:bodyPr/>
          <a:lstStyle>
            <a:lvl1pPr>
              <a:defRPr/>
            </a:lvl1pPr>
          </a:lstStyle>
          <a:p>
            <a:pPr>
              <a:defRPr/>
            </a:pPr>
            <a:endParaRPr lang="en-US"/>
          </a:p>
        </p:txBody>
      </p:sp>
      <p:sp>
        <p:nvSpPr>
          <p:cNvPr id="4" name="Rectangle 15"/>
          <p:cNvSpPr>
            <a:spLocks noGrp="1" noChangeArrowheads="1"/>
          </p:cNvSpPr>
          <p:nvPr>
            <p:ph type="ftr" sz="quarter" idx="11"/>
          </p:nvPr>
        </p:nvSpPr>
        <p:spPr>
          <a:ln/>
        </p:spPr>
        <p:txBody>
          <a:bodyPr/>
          <a:lstStyle>
            <a:lvl1pPr>
              <a:defRPr/>
            </a:lvl1pPr>
          </a:lstStyle>
          <a:p>
            <a:pPr>
              <a:defRPr/>
            </a:pPr>
            <a:endParaRPr lang="en-US"/>
          </a:p>
        </p:txBody>
      </p:sp>
      <p:sp>
        <p:nvSpPr>
          <p:cNvPr id="5" name="Rectangle 16"/>
          <p:cNvSpPr>
            <a:spLocks noGrp="1" noChangeArrowheads="1"/>
          </p:cNvSpPr>
          <p:nvPr>
            <p:ph type="sldNum" sz="quarter" idx="12"/>
          </p:nvPr>
        </p:nvSpPr>
        <p:spPr>
          <a:ln/>
        </p:spPr>
        <p:txBody>
          <a:bodyPr/>
          <a:lstStyle>
            <a:lvl1pPr>
              <a:defRPr/>
            </a:lvl1pPr>
          </a:lstStyle>
          <a:p>
            <a:pPr>
              <a:defRPr/>
            </a:pPr>
            <a:fld id="{81C0E265-83A1-45FC-A3E4-ABB8EBCFD0E7}" type="slidenum">
              <a:rPr lang="en-US"/>
              <a:pPr>
                <a:defRPr/>
              </a:pPr>
              <a:t>‹#›</a:t>
            </a:fld>
            <a:endParaRPr lang="en-US"/>
          </a:p>
        </p:txBody>
      </p:sp>
    </p:spTree>
    <p:extLst>
      <p:ext uri="{BB962C8B-B14F-4D97-AF65-F5344CB8AC3E}">
        <p14:creationId xmlns:p14="http://schemas.microsoft.com/office/powerpoint/2010/main" val="387275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4"/>
          <p:cNvSpPr>
            <a:spLocks noGrp="1" noChangeArrowheads="1"/>
          </p:cNvSpPr>
          <p:nvPr>
            <p:ph type="dt" sz="half" idx="10"/>
          </p:nvPr>
        </p:nvSpPr>
        <p:spPr>
          <a:ln/>
        </p:spPr>
        <p:txBody>
          <a:bodyPr/>
          <a:lstStyle>
            <a:lvl1pPr>
              <a:defRPr/>
            </a:lvl1pPr>
          </a:lstStyle>
          <a:p>
            <a:pPr>
              <a:defRPr/>
            </a:pPr>
            <a:endParaRPr lang="en-US"/>
          </a:p>
        </p:txBody>
      </p:sp>
      <p:sp>
        <p:nvSpPr>
          <p:cNvPr id="3" name="Rectangle 15"/>
          <p:cNvSpPr>
            <a:spLocks noGrp="1" noChangeArrowheads="1"/>
          </p:cNvSpPr>
          <p:nvPr>
            <p:ph type="ftr" sz="quarter" idx="11"/>
          </p:nvPr>
        </p:nvSpPr>
        <p:spPr>
          <a:ln/>
        </p:spPr>
        <p:txBody>
          <a:bodyPr/>
          <a:lstStyle>
            <a:lvl1pPr>
              <a:defRPr/>
            </a:lvl1pPr>
          </a:lstStyle>
          <a:p>
            <a:pPr>
              <a:defRPr/>
            </a:pPr>
            <a:endParaRPr lang="en-US"/>
          </a:p>
        </p:txBody>
      </p:sp>
      <p:sp>
        <p:nvSpPr>
          <p:cNvPr id="4" name="Rectangle 16"/>
          <p:cNvSpPr>
            <a:spLocks noGrp="1" noChangeArrowheads="1"/>
          </p:cNvSpPr>
          <p:nvPr>
            <p:ph type="sldNum" sz="quarter" idx="12"/>
          </p:nvPr>
        </p:nvSpPr>
        <p:spPr>
          <a:ln/>
        </p:spPr>
        <p:txBody>
          <a:bodyPr/>
          <a:lstStyle>
            <a:lvl1pPr>
              <a:defRPr/>
            </a:lvl1pPr>
          </a:lstStyle>
          <a:p>
            <a:pPr>
              <a:defRPr/>
            </a:pPr>
            <a:fld id="{157E8AB8-CCE4-47C2-BB05-DEA1774F1DC0}" type="slidenum">
              <a:rPr lang="en-US"/>
              <a:pPr>
                <a:defRPr/>
              </a:pPr>
              <a:t>‹#›</a:t>
            </a:fld>
            <a:endParaRPr lang="en-US"/>
          </a:p>
        </p:txBody>
      </p:sp>
    </p:spTree>
    <p:extLst>
      <p:ext uri="{BB962C8B-B14F-4D97-AF65-F5344CB8AC3E}">
        <p14:creationId xmlns:p14="http://schemas.microsoft.com/office/powerpoint/2010/main" val="3706292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pPr>
              <a:defRPr/>
            </a:pPr>
            <a:fld id="{20C37078-ADA3-461D-8EE1-933FEB7CFDCF}" type="slidenum">
              <a:rPr lang="en-US"/>
              <a:pPr>
                <a:defRPr/>
              </a:pPr>
              <a:t>‹#›</a:t>
            </a:fld>
            <a:endParaRPr lang="en-US"/>
          </a:p>
        </p:txBody>
      </p:sp>
    </p:spTree>
    <p:extLst>
      <p:ext uri="{BB962C8B-B14F-4D97-AF65-F5344CB8AC3E}">
        <p14:creationId xmlns:p14="http://schemas.microsoft.com/office/powerpoint/2010/main" val="2779652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pPr>
              <a:defRPr/>
            </a:pPr>
            <a:fld id="{351B77CB-F1D5-42EF-9F3F-5E1D7B8B3FEF}" type="slidenum">
              <a:rPr lang="en-US"/>
              <a:pPr>
                <a:defRPr/>
              </a:pPr>
              <a:t>‹#›</a:t>
            </a:fld>
            <a:endParaRPr lang="en-US"/>
          </a:p>
        </p:txBody>
      </p:sp>
    </p:spTree>
    <p:extLst>
      <p:ext uri="{BB962C8B-B14F-4D97-AF65-F5344CB8AC3E}">
        <p14:creationId xmlns:p14="http://schemas.microsoft.com/office/powerpoint/2010/main" val="2369803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18" descr="multimedia logo 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8"/>
          <p:cNvSpPr>
            <a:spLocks noGrp="1" noChangeArrowheads="1"/>
          </p:cNvSpPr>
          <p:nvPr>
            <p:ph type="title"/>
          </p:nvPr>
        </p:nvSpPr>
        <p:spPr bwMode="auto">
          <a:xfrm>
            <a:off x="2057400" y="228600"/>
            <a:ext cx="65532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9"/>
          <p:cNvSpPr>
            <a:spLocks noGrp="1" noChangeArrowheads="1"/>
          </p:cNvSpPr>
          <p:nvPr>
            <p:ph type="body" idx="1"/>
          </p:nvPr>
        </p:nvSpPr>
        <p:spPr bwMode="auto">
          <a:xfrm>
            <a:off x="2057400" y="1600200"/>
            <a:ext cx="6172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8" name="Rectangle 1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fontAlgn="auto" hangingPunct="0">
              <a:spcBef>
                <a:spcPts val="0"/>
              </a:spcBef>
              <a:spcAft>
                <a:spcPts val="0"/>
              </a:spcAft>
              <a:buClrTx/>
              <a:buSzTx/>
              <a:buFontTx/>
              <a:buNone/>
              <a:defRPr sz="1400">
                <a:solidFill>
                  <a:srgbClr val="79878B"/>
                </a:solidFill>
                <a:latin typeface="+mn-lt"/>
                <a:ea typeface="+mn-ea"/>
                <a:cs typeface="+mn-cs"/>
              </a:defRPr>
            </a:lvl1pPr>
          </a:lstStyle>
          <a:p>
            <a:pPr>
              <a:defRPr/>
            </a:pPr>
            <a:endParaRPr lang="en-US"/>
          </a:p>
        </p:txBody>
      </p:sp>
      <p:sp>
        <p:nvSpPr>
          <p:cNvPr id="1039" name="Rectangle 1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fontAlgn="auto" hangingPunct="0">
              <a:spcBef>
                <a:spcPts val="0"/>
              </a:spcBef>
              <a:spcAft>
                <a:spcPts val="0"/>
              </a:spcAft>
              <a:buClrTx/>
              <a:buSzTx/>
              <a:buFontTx/>
              <a:buNone/>
              <a:defRPr sz="1400">
                <a:solidFill>
                  <a:srgbClr val="79878B"/>
                </a:solidFill>
                <a:latin typeface="+mn-lt"/>
                <a:ea typeface="+mn-ea"/>
                <a:cs typeface="+mn-cs"/>
              </a:defRPr>
            </a:lvl1pPr>
          </a:lstStyle>
          <a:p>
            <a:pPr>
              <a:defRPr/>
            </a:pPr>
            <a:endParaRPr lang="en-US"/>
          </a:p>
        </p:txBody>
      </p:sp>
      <p:sp>
        <p:nvSpPr>
          <p:cNvPr id="1040" name="Rectangle 16"/>
          <p:cNvSpPr>
            <a:spLocks noGrp="1" noChangeArrowheads="1"/>
          </p:cNvSpPr>
          <p:nvPr>
            <p:ph type="sldNum" sz="quarter" idx="4"/>
          </p:nvPr>
        </p:nvSpPr>
        <p:spPr bwMode="auto">
          <a:xfrm>
            <a:off x="7086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fontAlgn="auto" hangingPunct="0">
              <a:spcBef>
                <a:spcPts val="0"/>
              </a:spcBef>
              <a:spcAft>
                <a:spcPts val="0"/>
              </a:spcAft>
              <a:buClrTx/>
              <a:buSzTx/>
              <a:buFontTx/>
              <a:buNone/>
              <a:defRPr sz="1400">
                <a:solidFill>
                  <a:srgbClr val="79878B"/>
                </a:solidFill>
                <a:latin typeface="+mn-lt"/>
                <a:ea typeface="+mn-ea"/>
                <a:cs typeface="+mn-cs"/>
              </a:defRPr>
            </a:lvl1pPr>
          </a:lstStyle>
          <a:p>
            <a:pPr>
              <a:defRPr/>
            </a:pPr>
            <a:fld id="{25744685-39F0-4F26-B691-B042E70F25A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567"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Lst>
  <p:txStyles>
    <p:titleStyle>
      <a:lvl1pPr algn="l" rtl="0" eaLnBrk="0" fontAlgn="base" hangingPunct="0">
        <a:spcBef>
          <a:spcPct val="0"/>
        </a:spcBef>
        <a:spcAft>
          <a:spcPct val="0"/>
        </a:spcAft>
        <a:defRPr sz="2400">
          <a:solidFill>
            <a:srgbClr val="B3BEBF"/>
          </a:solidFill>
          <a:latin typeface="+mj-lt"/>
          <a:ea typeface="+mj-ea"/>
          <a:cs typeface="+mj-cs"/>
        </a:defRPr>
      </a:lvl1pPr>
      <a:lvl2pPr algn="l" rtl="0" eaLnBrk="0" fontAlgn="base" hangingPunct="0">
        <a:spcBef>
          <a:spcPct val="0"/>
        </a:spcBef>
        <a:spcAft>
          <a:spcPct val="0"/>
        </a:spcAft>
        <a:defRPr sz="2400">
          <a:solidFill>
            <a:srgbClr val="B3BEBF"/>
          </a:solidFill>
          <a:latin typeface="Arial" charset="0"/>
          <a:ea typeface="ＭＳ Ｐゴシック" pitchFamily="1" charset="-128"/>
        </a:defRPr>
      </a:lvl2pPr>
      <a:lvl3pPr algn="l" rtl="0" eaLnBrk="0" fontAlgn="base" hangingPunct="0">
        <a:spcBef>
          <a:spcPct val="0"/>
        </a:spcBef>
        <a:spcAft>
          <a:spcPct val="0"/>
        </a:spcAft>
        <a:defRPr sz="2400">
          <a:solidFill>
            <a:srgbClr val="B3BEBF"/>
          </a:solidFill>
          <a:latin typeface="Arial" charset="0"/>
          <a:ea typeface="ＭＳ Ｐゴシック" pitchFamily="1" charset="-128"/>
        </a:defRPr>
      </a:lvl3pPr>
      <a:lvl4pPr algn="l" rtl="0" eaLnBrk="0" fontAlgn="base" hangingPunct="0">
        <a:spcBef>
          <a:spcPct val="0"/>
        </a:spcBef>
        <a:spcAft>
          <a:spcPct val="0"/>
        </a:spcAft>
        <a:defRPr sz="2400">
          <a:solidFill>
            <a:srgbClr val="B3BEBF"/>
          </a:solidFill>
          <a:latin typeface="Arial" charset="0"/>
          <a:ea typeface="ＭＳ Ｐゴシック" pitchFamily="1" charset="-128"/>
        </a:defRPr>
      </a:lvl4pPr>
      <a:lvl5pPr algn="l" rtl="0" eaLnBrk="0" fontAlgn="base" hangingPunct="0">
        <a:spcBef>
          <a:spcPct val="0"/>
        </a:spcBef>
        <a:spcAft>
          <a:spcPct val="0"/>
        </a:spcAft>
        <a:defRPr sz="2400">
          <a:solidFill>
            <a:srgbClr val="B3BEBF"/>
          </a:solidFill>
          <a:latin typeface="Arial" charset="0"/>
          <a:ea typeface="ＭＳ Ｐゴシック" pitchFamily="1" charset="-128"/>
        </a:defRPr>
      </a:lvl5pPr>
      <a:lvl6pPr marL="457200" algn="l" rtl="0" fontAlgn="base">
        <a:spcBef>
          <a:spcPct val="0"/>
        </a:spcBef>
        <a:spcAft>
          <a:spcPct val="0"/>
        </a:spcAft>
        <a:defRPr sz="2400">
          <a:solidFill>
            <a:srgbClr val="B3BEBF"/>
          </a:solidFill>
          <a:latin typeface="Arial" charset="0"/>
          <a:ea typeface="ＭＳ Ｐゴシック" pitchFamily="1" charset="-128"/>
        </a:defRPr>
      </a:lvl6pPr>
      <a:lvl7pPr marL="914400" algn="l" rtl="0" fontAlgn="base">
        <a:spcBef>
          <a:spcPct val="0"/>
        </a:spcBef>
        <a:spcAft>
          <a:spcPct val="0"/>
        </a:spcAft>
        <a:defRPr sz="2400">
          <a:solidFill>
            <a:srgbClr val="B3BEBF"/>
          </a:solidFill>
          <a:latin typeface="Arial" charset="0"/>
          <a:ea typeface="ＭＳ Ｐゴシック" pitchFamily="1" charset="-128"/>
        </a:defRPr>
      </a:lvl7pPr>
      <a:lvl8pPr marL="1371600" algn="l" rtl="0" fontAlgn="base">
        <a:spcBef>
          <a:spcPct val="0"/>
        </a:spcBef>
        <a:spcAft>
          <a:spcPct val="0"/>
        </a:spcAft>
        <a:defRPr sz="2400">
          <a:solidFill>
            <a:srgbClr val="B3BEBF"/>
          </a:solidFill>
          <a:latin typeface="Arial" charset="0"/>
          <a:ea typeface="ＭＳ Ｐゴシック" pitchFamily="1" charset="-128"/>
        </a:defRPr>
      </a:lvl8pPr>
      <a:lvl9pPr marL="1828800" algn="l" rtl="0" fontAlgn="base">
        <a:spcBef>
          <a:spcPct val="0"/>
        </a:spcBef>
        <a:spcAft>
          <a:spcPct val="0"/>
        </a:spcAft>
        <a:defRPr sz="2400">
          <a:solidFill>
            <a:srgbClr val="B3BEBF"/>
          </a:solidFill>
          <a:latin typeface="Arial" charset="0"/>
          <a:ea typeface="ＭＳ Ｐゴシック" pitchFamily="1" charset="-128"/>
        </a:defRPr>
      </a:lvl9pPr>
    </p:titleStyle>
    <p:bodyStyle>
      <a:lvl1pPr marL="342900" indent="-342900" algn="l" rtl="0" eaLnBrk="0" fontAlgn="base" hangingPunct="0">
        <a:spcBef>
          <a:spcPct val="20000"/>
        </a:spcBef>
        <a:spcAft>
          <a:spcPct val="0"/>
        </a:spcAft>
        <a:buClr>
          <a:srgbClr val="1C5696"/>
        </a:buClr>
        <a:buSzPct val="80000"/>
        <a:buFont typeface="Times"/>
        <a:buChar char="•"/>
        <a:defRPr sz="2400">
          <a:solidFill>
            <a:srgbClr val="79878B"/>
          </a:solidFill>
          <a:latin typeface="+mn-lt"/>
          <a:ea typeface="+mn-ea"/>
          <a:cs typeface="+mn-cs"/>
        </a:defRPr>
      </a:lvl1pPr>
      <a:lvl2pPr marL="742950" indent="-285750" algn="l" rtl="0" eaLnBrk="0" fontAlgn="base" hangingPunct="0">
        <a:spcBef>
          <a:spcPct val="20000"/>
        </a:spcBef>
        <a:spcAft>
          <a:spcPct val="0"/>
        </a:spcAft>
        <a:buClr>
          <a:srgbClr val="1C5696"/>
        </a:buClr>
        <a:buSzPct val="80000"/>
        <a:buFont typeface="Times"/>
        <a:buChar char="•"/>
        <a:defRPr sz="2400">
          <a:solidFill>
            <a:srgbClr val="79878B"/>
          </a:solidFill>
          <a:latin typeface="+mn-lt"/>
          <a:ea typeface="+mn-ea"/>
        </a:defRPr>
      </a:lvl2pPr>
      <a:lvl3pPr marL="1143000" indent="-228600" algn="l" rtl="0" eaLnBrk="0" fontAlgn="base" hangingPunct="0">
        <a:spcBef>
          <a:spcPct val="20000"/>
        </a:spcBef>
        <a:spcAft>
          <a:spcPct val="0"/>
        </a:spcAft>
        <a:buClr>
          <a:srgbClr val="1C5696"/>
        </a:buClr>
        <a:buSzPct val="80000"/>
        <a:buFont typeface="Times"/>
        <a:buChar char="•"/>
        <a:defRPr sz="2400">
          <a:solidFill>
            <a:srgbClr val="79878B"/>
          </a:solidFill>
          <a:latin typeface="+mn-lt"/>
          <a:ea typeface="+mn-ea"/>
        </a:defRPr>
      </a:lvl3pPr>
      <a:lvl4pPr marL="1600200" indent="-228600" algn="l" rtl="0" eaLnBrk="0" fontAlgn="base" hangingPunct="0">
        <a:spcBef>
          <a:spcPct val="20000"/>
        </a:spcBef>
        <a:spcAft>
          <a:spcPct val="0"/>
        </a:spcAft>
        <a:buClr>
          <a:srgbClr val="1C5696"/>
        </a:buClr>
        <a:buSzPct val="80000"/>
        <a:buFont typeface="Times"/>
        <a:buChar char="•"/>
        <a:defRPr sz="2400">
          <a:solidFill>
            <a:srgbClr val="79878B"/>
          </a:solidFill>
          <a:latin typeface="+mn-lt"/>
          <a:ea typeface="+mn-ea"/>
        </a:defRPr>
      </a:lvl4pPr>
      <a:lvl5pPr marL="2057400" indent="-228600" algn="l" rtl="0" eaLnBrk="0" fontAlgn="base" hangingPunct="0">
        <a:spcBef>
          <a:spcPct val="20000"/>
        </a:spcBef>
        <a:spcAft>
          <a:spcPct val="0"/>
        </a:spcAft>
        <a:buClr>
          <a:srgbClr val="1C5696"/>
        </a:buClr>
        <a:buSzPct val="80000"/>
        <a:buFont typeface="Times"/>
        <a:buChar char="•"/>
        <a:defRPr sz="2400">
          <a:solidFill>
            <a:srgbClr val="79878B"/>
          </a:solidFill>
          <a:latin typeface="+mn-lt"/>
          <a:ea typeface="+mn-ea"/>
        </a:defRPr>
      </a:lvl5pPr>
      <a:lvl6pPr marL="2514600" indent="-228600" algn="l" rtl="0" fontAlgn="base">
        <a:spcBef>
          <a:spcPct val="20000"/>
        </a:spcBef>
        <a:spcAft>
          <a:spcPct val="0"/>
        </a:spcAft>
        <a:buClr>
          <a:srgbClr val="1C5696"/>
        </a:buClr>
        <a:buSzPct val="80000"/>
        <a:buFont typeface="Times" pitchFamily="1" charset="0"/>
        <a:buChar char="•"/>
        <a:defRPr sz="2400">
          <a:solidFill>
            <a:srgbClr val="79878B"/>
          </a:solidFill>
          <a:latin typeface="+mn-lt"/>
          <a:ea typeface="+mn-ea"/>
        </a:defRPr>
      </a:lvl6pPr>
      <a:lvl7pPr marL="2971800" indent="-228600" algn="l" rtl="0" fontAlgn="base">
        <a:spcBef>
          <a:spcPct val="20000"/>
        </a:spcBef>
        <a:spcAft>
          <a:spcPct val="0"/>
        </a:spcAft>
        <a:buClr>
          <a:srgbClr val="1C5696"/>
        </a:buClr>
        <a:buSzPct val="80000"/>
        <a:buFont typeface="Times" pitchFamily="1" charset="0"/>
        <a:buChar char="•"/>
        <a:defRPr sz="2400">
          <a:solidFill>
            <a:srgbClr val="79878B"/>
          </a:solidFill>
          <a:latin typeface="+mn-lt"/>
          <a:ea typeface="+mn-ea"/>
        </a:defRPr>
      </a:lvl7pPr>
      <a:lvl8pPr marL="3429000" indent="-228600" algn="l" rtl="0" fontAlgn="base">
        <a:spcBef>
          <a:spcPct val="20000"/>
        </a:spcBef>
        <a:spcAft>
          <a:spcPct val="0"/>
        </a:spcAft>
        <a:buClr>
          <a:srgbClr val="1C5696"/>
        </a:buClr>
        <a:buSzPct val="80000"/>
        <a:buFont typeface="Times" pitchFamily="1" charset="0"/>
        <a:buChar char="•"/>
        <a:defRPr sz="2400">
          <a:solidFill>
            <a:srgbClr val="79878B"/>
          </a:solidFill>
          <a:latin typeface="+mn-lt"/>
          <a:ea typeface="+mn-ea"/>
        </a:defRPr>
      </a:lvl8pPr>
      <a:lvl9pPr marL="3886200" indent="-228600" algn="l" rtl="0" fontAlgn="base">
        <a:spcBef>
          <a:spcPct val="20000"/>
        </a:spcBef>
        <a:spcAft>
          <a:spcPct val="0"/>
        </a:spcAft>
        <a:buClr>
          <a:srgbClr val="1C5696"/>
        </a:buClr>
        <a:buSzPct val="80000"/>
        <a:buFont typeface="Times" pitchFamily="1" charset="0"/>
        <a:buChar char="•"/>
        <a:defRPr sz="2400">
          <a:solidFill>
            <a:srgbClr val="79878B"/>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1.emf"/></Relationships>
</file>

<file path=ppt/slides/_rels/slide13.xml.rels><?xml version="1.0" encoding="UTF-8" standalone="yes"?>
<Relationships xmlns="http://schemas.openxmlformats.org/package/2006/relationships"><Relationship Id="rId3" Type="http://schemas.openxmlformats.org/officeDocument/2006/relationships/image" Target="../media/image60.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12.wmf"/></Relationships>
</file>

<file path=ppt/slides/_rels/slide15.xml.rels><?xml version="1.0" encoding="UTF-8" standalone="yes"?>
<Relationships xmlns="http://schemas.openxmlformats.org/package/2006/relationships"><Relationship Id="rId3" Type="http://schemas.openxmlformats.org/officeDocument/2006/relationships/image" Target="../media/image90.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5.wmf"/></Relationships>
</file>

<file path=ppt/slides/_rels/slide16.xml.rels><?xml version="1.0" encoding="UTF-8" standalone="yes"?>
<Relationships xmlns="http://schemas.openxmlformats.org/package/2006/relationships"><Relationship Id="rId3" Type="http://schemas.openxmlformats.org/officeDocument/2006/relationships/hyperlink" Target="http://statistics.byuimath.com/index.php?title=Data"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w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hyperlink" Target="http://statistics.byuimath.com/index.php?title=Data"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Taylor+9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 Box 5"/>
          <p:cNvSpPr txBox="1">
            <a:spLocks noChangeArrowheads="1"/>
          </p:cNvSpPr>
          <p:nvPr/>
        </p:nvSpPr>
        <p:spPr bwMode="auto">
          <a:xfrm>
            <a:off x="381000" y="5330825"/>
            <a:ext cx="8153400" cy="641350"/>
          </a:xfrm>
          <a:prstGeom prst="rect">
            <a:avLst/>
          </a:prstGeom>
          <a:noFill/>
          <a:ln w="9525">
            <a:noFill/>
            <a:miter lim="800000"/>
            <a:headEnd/>
            <a:tailEnd/>
          </a:ln>
          <a:effectLst/>
        </p:spPr>
        <p:txBody>
          <a:bodyPr>
            <a:spAutoFit/>
          </a:bodyPr>
          <a:lstStyle/>
          <a:p>
            <a:pPr algn="ctr" eaLnBrk="1" fontAlgn="auto" hangingPunct="1">
              <a:spcBef>
                <a:spcPct val="50000"/>
              </a:spcBef>
              <a:spcAft>
                <a:spcPts val="0"/>
              </a:spcAft>
              <a:buClrTx/>
              <a:buSzTx/>
              <a:buFontTx/>
              <a:buNone/>
              <a:defRPr/>
            </a:pPr>
            <a:r>
              <a:rPr lang="en-US" sz="3600">
                <a:effectDag name="">
                  <a:cont type="tree" name="">
                    <a:effect ref="fillLine"/>
                    <a:outerShdw dist="38100" dir="13500000" algn="br">
                      <a:srgbClr val="000000"/>
                    </a:outerShdw>
                  </a:cont>
                  <a:cont type="tree" name="">
                    <a:effect ref="fillLine"/>
                    <a:outerShdw dist="38100" dir="2700000" algn="tl">
                      <a:srgbClr val="000000"/>
                    </a:outerShdw>
                  </a:cont>
                  <a:effect ref="fillLine"/>
                </a:effectDag>
                <a:latin typeface="+mn-lt"/>
                <a:ea typeface="+mn-ea"/>
              </a:rPr>
              <a:t>Introductory Statistics</a:t>
            </a:r>
          </a:p>
        </p:txBody>
      </p:sp>
      <p:sp>
        <p:nvSpPr>
          <p:cNvPr id="16388" name="Text Box 7"/>
          <p:cNvSpPr txBox="1">
            <a:spLocks noChangeArrowheads="1"/>
          </p:cNvSpPr>
          <p:nvPr/>
        </p:nvSpPr>
        <p:spPr bwMode="auto">
          <a:xfrm>
            <a:off x="381000" y="5334000"/>
            <a:ext cx="8153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itchFamily="34" charset="0"/>
                <a:ea typeface="ＭＳ Ｐゴシック" pitchFamily="34" charset="-128"/>
              </a:defRPr>
            </a:lvl1pPr>
            <a:lvl2pPr marL="742950" indent="-285750">
              <a:defRPr sz="3200">
                <a:solidFill>
                  <a:schemeClr val="tx1"/>
                </a:solidFill>
                <a:latin typeface="Arial" pitchFamily="34" charset="0"/>
                <a:ea typeface="ＭＳ Ｐゴシック" pitchFamily="34" charset="-128"/>
              </a:defRPr>
            </a:lvl2pPr>
            <a:lvl3pPr marL="1143000" indent="-228600">
              <a:defRPr sz="3200">
                <a:solidFill>
                  <a:schemeClr val="tx1"/>
                </a:solidFill>
                <a:latin typeface="Arial" pitchFamily="34" charset="0"/>
                <a:ea typeface="ＭＳ Ｐゴシック" pitchFamily="34" charset="-128"/>
              </a:defRPr>
            </a:lvl3pPr>
            <a:lvl4pPr marL="1600200" indent="-228600">
              <a:defRPr sz="3200">
                <a:solidFill>
                  <a:schemeClr val="tx1"/>
                </a:solidFill>
                <a:latin typeface="Arial" pitchFamily="34" charset="0"/>
                <a:ea typeface="ＭＳ Ｐゴシック" pitchFamily="34" charset="-128"/>
              </a:defRPr>
            </a:lvl4pPr>
            <a:lvl5pPr marL="2057400" indent="-228600">
              <a:defRPr sz="3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9pPr>
          </a:lstStyle>
          <a:p>
            <a:pPr algn="ctr" eaLnBrk="1" hangingPunct="1">
              <a:spcBef>
                <a:spcPct val="50000"/>
              </a:spcBef>
              <a:buClrTx/>
              <a:buSzTx/>
              <a:buFontTx/>
              <a:buNone/>
            </a:pPr>
            <a:r>
              <a:rPr lang="en-US" sz="3600">
                <a:solidFill>
                  <a:schemeClr val="bg1"/>
                </a:solidFill>
              </a:rPr>
              <a:t>Introductory Statistics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idx="4294967295"/>
          </p:nvPr>
        </p:nvSpPr>
        <p:spPr/>
        <p:txBody>
          <a:bodyPr/>
          <a:lstStyle/>
          <a:p>
            <a:pPr marL="342900" indent="-342900">
              <a:spcBef>
                <a:spcPct val="20000"/>
              </a:spcBef>
            </a:pPr>
            <a:r>
              <a:rPr lang="en-US" smtClean="0"/>
              <a:t>Hypothesis Testing – Independent Samples (Example)</a:t>
            </a:r>
          </a:p>
        </p:txBody>
      </p:sp>
      <p:sp>
        <p:nvSpPr>
          <p:cNvPr id="34819" name="Rectangle 3"/>
          <p:cNvSpPr txBox="1">
            <a:spLocks noChangeArrowheads="1"/>
          </p:cNvSpPr>
          <p:nvPr/>
        </p:nvSpPr>
        <p:spPr bwMode="auto">
          <a:xfrm>
            <a:off x="76200" y="1219200"/>
            <a:ext cx="89916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itchFamily="34" charset="0"/>
                <a:ea typeface="ＭＳ Ｐゴシック" pitchFamily="34" charset="-128"/>
              </a:defRPr>
            </a:lvl1pPr>
            <a:lvl2pPr marL="742950" indent="-285750">
              <a:defRPr sz="3200">
                <a:solidFill>
                  <a:schemeClr val="tx1"/>
                </a:solidFill>
                <a:latin typeface="Arial" pitchFamily="34" charset="0"/>
                <a:ea typeface="ＭＳ Ｐゴシック" pitchFamily="34" charset="-128"/>
              </a:defRPr>
            </a:lvl2pPr>
            <a:lvl3pPr marL="1143000" indent="-228600">
              <a:defRPr sz="3200">
                <a:solidFill>
                  <a:schemeClr val="tx1"/>
                </a:solidFill>
                <a:latin typeface="Arial" pitchFamily="34" charset="0"/>
                <a:ea typeface="ＭＳ Ｐゴシック" pitchFamily="34" charset="-128"/>
              </a:defRPr>
            </a:lvl3pPr>
            <a:lvl4pPr marL="1600200" indent="-228600">
              <a:defRPr sz="3200">
                <a:solidFill>
                  <a:schemeClr val="tx1"/>
                </a:solidFill>
                <a:latin typeface="Arial" pitchFamily="34" charset="0"/>
                <a:ea typeface="ＭＳ Ｐゴシック" pitchFamily="34" charset="-128"/>
              </a:defRPr>
            </a:lvl4pPr>
            <a:lvl5pPr marL="2057400" indent="-228600">
              <a:defRPr sz="3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9pPr>
          </a:lstStyle>
          <a:p>
            <a:pPr>
              <a:buNone/>
            </a:pPr>
            <a:r>
              <a:rPr lang="en-US" sz="1800" dirty="0"/>
              <a:t>The FIFA Football (Soccer) World Cup is held every four years and is one of the biggest sporting events in the world. In 2006, Germany hosted the World Cup. A study was conducted by Dr. Wilbert-</a:t>
            </a:r>
            <a:r>
              <a:rPr lang="en-US" sz="1800" dirty="0" err="1"/>
              <a:t>Lampen</a:t>
            </a:r>
            <a:r>
              <a:rPr lang="en-US" sz="1800" dirty="0"/>
              <a:t>, et. al. to determine if the stress of viewing a soccer match would increase the risk of a heart attack or another cardiovascular event</a:t>
            </a:r>
            <a:r>
              <a:rPr lang="en-US" sz="1800" dirty="0" smtClean="0"/>
              <a:t>.  We </a:t>
            </a:r>
            <a:r>
              <a:rPr lang="en-US" sz="1800" dirty="0"/>
              <a:t>will use the data on cardiovascular problems during the World Cup to test the hypothesis that the mean number of cardiovascular events is greater during the World Cup than during the control period. Let Group 1 be days in the Control Period and let Group 2 represent days during the 2006 World Cup</a:t>
            </a:r>
            <a:r>
              <a:rPr lang="en-US" sz="1800" dirty="0" smtClean="0"/>
              <a:t>.  Use </a:t>
            </a:r>
            <a:r>
              <a:rPr lang="en-US" sz="1800" dirty="0"/>
              <a:t>the level of significance of </a:t>
            </a:r>
            <a:r>
              <a:rPr lang="el-GR" sz="1800" dirty="0"/>
              <a:t>α</a:t>
            </a:r>
            <a:r>
              <a:rPr lang="en-US" sz="1800" dirty="0"/>
              <a:t> = </a:t>
            </a:r>
            <a:r>
              <a:rPr lang="en-US" sz="1800" dirty="0" smtClean="0"/>
              <a:t>0.01. </a:t>
            </a:r>
            <a:endParaRPr lang="en-US" sz="1800" dirty="0"/>
          </a:p>
          <a:p>
            <a:pPr eaLnBrk="1" hangingPunct="1">
              <a:spcBef>
                <a:spcPct val="0"/>
              </a:spcBef>
              <a:buClrTx/>
              <a:buSzTx/>
              <a:buFontTx/>
              <a:buNone/>
            </a:pPr>
            <a:endParaRPr lang="en-US" sz="1800" dirty="0"/>
          </a:p>
          <a:p>
            <a:pPr eaLnBrk="1" hangingPunct="1">
              <a:spcBef>
                <a:spcPct val="0"/>
              </a:spcBef>
              <a:buClrTx/>
              <a:buSzTx/>
              <a:buFontTx/>
              <a:buAutoNum type="arabicParenR"/>
            </a:pPr>
            <a:r>
              <a:rPr lang="en-US" sz="1800" dirty="0"/>
              <a:t>H</a:t>
            </a:r>
            <a:r>
              <a:rPr lang="en-US" sz="1800" baseline="-25000" dirty="0"/>
              <a:t>o</a:t>
            </a:r>
            <a:r>
              <a:rPr lang="en-US" sz="1800" dirty="0"/>
              <a:t> : µ</a:t>
            </a:r>
            <a:r>
              <a:rPr lang="en-US" sz="1800" baseline="-25000" dirty="0"/>
              <a:t>1</a:t>
            </a:r>
            <a:r>
              <a:rPr lang="en-US" sz="1800" dirty="0"/>
              <a:t> = µ</a:t>
            </a:r>
            <a:r>
              <a:rPr lang="en-US" sz="1800" baseline="-25000" dirty="0" smtClean="0"/>
              <a:t>2 </a:t>
            </a:r>
            <a:r>
              <a:rPr lang="en-US" sz="1800" dirty="0" smtClean="0"/>
              <a:t>       </a:t>
            </a:r>
            <a:r>
              <a:rPr lang="en-US" sz="1800" dirty="0"/>
              <a:t>H</a:t>
            </a:r>
            <a:r>
              <a:rPr lang="en-US" sz="1800" baseline="-25000" dirty="0"/>
              <a:t>a</a:t>
            </a:r>
            <a:r>
              <a:rPr lang="en-US" sz="1800" dirty="0"/>
              <a:t>: µ</a:t>
            </a:r>
            <a:r>
              <a:rPr lang="en-US" sz="1800" baseline="-25000" dirty="0"/>
              <a:t>1</a:t>
            </a:r>
            <a:r>
              <a:rPr lang="en-US" sz="1800" dirty="0"/>
              <a:t> </a:t>
            </a:r>
            <a:r>
              <a:rPr lang="en-US" sz="1800" dirty="0" smtClean="0"/>
              <a:t>&lt; </a:t>
            </a:r>
            <a:r>
              <a:rPr lang="en-US" sz="1800" dirty="0"/>
              <a:t>µ</a:t>
            </a:r>
            <a:r>
              <a:rPr lang="en-US" sz="1800" baseline="-25000" dirty="0" smtClean="0"/>
              <a:t>2 </a:t>
            </a:r>
            <a:r>
              <a:rPr lang="en-US" sz="1800" dirty="0" smtClean="0"/>
              <a:t> </a:t>
            </a:r>
          </a:p>
          <a:p>
            <a:pPr eaLnBrk="1" hangingPunct="1">
              <a:spcBef>
                <a:spcPct val="0"/>
              </a:spcBef>
              <a:buClrTx/>
              <a:buSzTx/>
              <a:buFontTx/>
              <a:buAutoNum type="arabicParenR"/>
            </a:pPr>
            <a:r>
              <a:rPr lang="en-US" sz="1800" dirty="0" smtClean="0"/>
              <a:t>t </a:t>
            </a:r>
            <a:r>
              <a:rPr lang="en-US" sz="1800" dirty="0"/>
              <a:t>= </a:t>
            </a:r>
            <a:r>
              <a:rPr lang="en-US" sz="1800" dirty="0" smtClean="0"/>
              <a:t>-4.617</a:t>
            </a:r>
            <a:endParaRPr lang="en-US" sz="1800" dirty="0"/>
          </a:p>
          <a:p>
            <a:pPr eaLnBrk="1" hangingPunct="1">
              <a:spcBef>
                <a:spcPct val="0"/>
              </a:spcBef>
              <a:buClrTx/>
              <a:buSzTx/>
              <a:buFontTx/>
              <a:buAutoNum type="arabicParenR"/>
            </a:pPr>
            <a:r>
              <a:rPr lang="en-US" sz="1800" dirty="0" err="1"/>
              <a:t>df</a:t>
            </a:r>
            <a:r>
              <a:rPr lang="en-US" sz="1800" dirty="0"/>
              <a:t> = </a:t>
            </a:r>
            <a:r>
              <a:rPr lang="en-US" sz="1800" dirty="0" smtClean="0"/>
              <a:t>106.429</a:t>
            </a:r>
            <a:endParaRPr lang="en-US" sz="1800" dirty="0"/>
          </a:p>
          <a:p>
            <a:pPr eaLnBrk="1" hangingPunct="1">
              <a:spcBef>
                <a:spcPct val="0"/>
              </a:spcBef>
              <a:buClrTx/>
              <a:buSzTx/>
              <a:buFontTx/>
              <a:buAutoNum type="arabicParenR"/>
            </a:pPr>
            <a:r>
              <a:rPr lang="en-US" sz="1800" dirty="0"/>
              <a:t>P-value </a:t>
            </a:r>
            <a:r>
              <a:rPr lang="en-US" sz="1800" dirty="0" smtClean="0"/>
              <a:t>= close to zero</a:t>
            </a:r>
            <a:endParaRPr lang="en-US" sz="1800" dirty="0"/>
          </a:p>
          <a:p>
            <a:pPr eaLnBrk="1" hangingPunct="1">
              <a:spcBef>
                <a:spcPct val="0"/>
              </a:spcBef>
              <a:buClrTx/>
              <a:buSzTx/>
              <a:buFontTx/>
              <a:buAutoNum type="arabicParenR"/>
            </a:pPr>
            <a:r>
              <a:rPr lang="en-US" sz="1800" dirty="0">
                <a:cs typeface="Arial" pitchFamily="34" charset="0"/>
              </a:rPr>
              <a:t>P-value </a:t>
            </a:r>
            <a:r>
              <a:rPr lang="en-US" sz="1800" dirty="0" smtClean="0">
                <a:cs typeface="Arial" pitchFamily="34" charset="0"/>
              </a:rPr>
              <a:t>&lt; </a:t>
            </a:r>
            <a:r>
              <a:rPr lang="en-US" sz="1800" dirty="0">
                <a:cs typeface="Arial" pitchFamily="34" charset="0"/>
              </a:rPr>
              <a:t>level of significance (</a:t>
            </a:r>
            <a:r>
              <a:rPr lang="el-GR" sz="1800" dirty="0">
                <a:cs typeface="Arial" pitchFamily="34" charset="0"/>
              </a:rPr>
              <a:t>α</a:t>
            </a:r>
            <a:r>
              <a:rPr lang="en-US" sz="1800" dirty="0">
                <a:cs typeface="Arial" pitchFamily="34" charset="0"/>
              </a:rPr>
              <a:t>), therefore we </a:t>
            </a:r>
            <a:r>
              <a:rPr lang="en-US" sz="1800" dirty="0" smtClean="0">
                <a:cs typeface="Arial" pitchFamily="34" charset="0"/>
              </a:rPr>
              <a:t>reject </a:t>
            </a:r>
            <a:r>
              <a:rPr lang="en-US" sz="1800" dirty="0">
                <a:cs typeface="Arial" pitchFamily="34" charset="0"/>
              </a:rPr>
              <a:t>H</a:t>
            </a:r>
            <a:r>
              <a:rPr lang="en-US" sz="1800" baseline="-25000" dirty="0">
                <a:cs typeface="Arial" pitchFamily="34" charset="0"/>
              </a:rPr>
              <a:t>o</a:t>
            </a:r>
          </a:p>
          <a:p>
            <a:pPr eaLnBrk="1" hangingPunct="1">
              <a:spcBef>
                <a:spcPct val="0"/>
              </a:spcBef>
              <a:buClrTx/>
              <a:buSzTx/>
              <a:buFontTx/>
              <a:buAutoNum type="arabicParenR"/>
            </a:pPr>
            <a:r>
              <a:rPr lang="en-US" sz="1800" dirty="0">
                <a:cs typeface="Arial" pitchFamily="34" charset="0"/>
              </a:rPr>
              <a:t>We have </a:t>
            </a:r>
            <a:r>
              <a:rPr lang="en-US" sz="1800" dirty="0" smtClean="0">
                <a:cs typeface="Arial" pitchFamily="34" charset="0"/>
              </a:rPr>
              <a:t>sufficient </a:t>
            </a:r>
            <a:r>
              <a:rPr lang="en-US" sz="1800" dirty="0">
                <a:cs typeface="Arial" pitchFamily="34" charset="0"/>
              </a:rPr>
              <a:t>evidence to say that the </a:t>
            </a:r>
            <a:r>
              <a:rPr lang="en-US" sz="1800" dirty="0" smtClean="0">
                <a:cs typeface="Arial" pitchFamily="34" charset="0"/>
              </a:rPr>
              <a:t>there were fewer heart attacks outside of the World Cup competition time frame than during the World Cup competition.</a:t>
            </a:r>
            <a:endParaRPr lang="en-US" sz="1800" dirty="0">
              <a:cs typeface="Arial" pitchFamily="34" charset="0"/>
            </a:endParaRPr>
          </a:p>
          <a:p>
            <a:pPr>
              <a:buFontTx/>
              <a:buNone/>
            </a:pPr>
            <a:endParaRPr lang="en-US" sz="1600" dirty="0">
              <a:solidFill>
                <a:srgbClr val="79878B"/>
              </a:solidFill>
              <a:cs typeface="Arial" pitchFamily="34" charset="0"/>
            </a:endParaRPr>
          </a:p>
        </p:txBody>
      </p:sp>
    </p:spTree>
    <p:extLst>
      <p:ext uri="{BB962C8B-B14F-4D97-AF65-F5344CB8AC3E}">
        <p14:creationId xmlns:p14="http://schemas.microsoft.com/office/powerpoint/2010/main" val="1464680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 calcmode="lin" valueType="num">
                                      <p:cBhvr additive="base">
                                        <p:cTn id="7" dur="500" fill="hold"/>
                                        <p:tgtEl>
                                          <p:spTgt spid="348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48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4819">
                                            <p:txEl>
                                              <p:pRg st="2" end="2"/>
                                            </p:txEl>
                                          </p:spTgt>
                                        </p:tgtEl>
                                        <p:attrNameLst>
                                          <p:attrName>style.visibility</p:attrName>
                                        </p:attrNameLst>
                                      </p:cBhvr>
                                      <p:to>
                                        <p:strVal val="visible"/>
                                      </p:to>
                                    </p:set>
                                    <p:anim calcmode="lin" valueType="num">
                                      <p:cBhvr additive="base">
                                        <p:cTn id="13" dur="500" fill="hold"/>
                                        <p:tgtEl>
                                          <p:spTgt spid="3481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48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4819">
                                            <p:txEl>
                                              <p:pRg st="3" end="3"/>
                                            </p:txEl>
                                          </p:spTgt>
                                        </p:tgtEl>
                                        <p:attrNameLst>
                                          <p:attrName>style.visibility</p:attrName>
                                        </p:attrNameLst>
                                      </p:cBhvr>
                                      <p:to>
                                        <p:strVal val="visible"/>
                                      </p:to>
                                    </p:set>
                                    <p:anim calcmode="lin" valueType="num">
                                      <p:cBhvr additive="base">
                                        <p:cTn id="19" dur="500" fill="hold"/>
                                        <p:tgtEl>
                                          <p:spTgt spid="3481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48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4819">
                                            <p:txEl>
                                              <p:pRg st="4" end="4"/>
                                            </p:txEl>
                                          </p:spTgt>
                                        </p:tgtEl>
                                        <p:attrNameLst>
                                          <p:attrName>style.visibility</p:attrName>
                                        </p:attrNameLst>
                                      </p:cBhvr>
                                      <p:to>
                                        <p:strVal val="visible"/>
                                      </p:to>
                                    </p:set>
                                    <p:anim calcmode="lin" valueType="num">
                                      <p:cBhvr additive="base">
                                        <p:cTn id="25" dur="500" fill="hold"/>
                                        <p:tgtEl>
                                          <p:spTgt spid="3481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48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4819">
                                            <p:txEl>
                                              <p:pRg st="5" end="5"/>
                                            </p:txEl>
                                          </p:spTgt>
                                        </p:tgtEl>
                                        <p:attrNameLst>
                                          <p:attrName>style.visibility</p:attrName>
                                        </p:attrNameLst>
                                      </p:cBhvr>
                                      <p:to>
                                        <p:strVal val="visible"/>
                                      </p:to>
                                    </p:set>
                                    <p:anim calcmode="lin" valueType="num">
                                      <p:cBhvr additive="base">
                                        <p:cTn id="31" dur="500" fill="hold"/>
                                        <p:tgtEl>
                                          <p:spTgt spid="34819">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48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4819">
                                            <p:txEl>
                                              <p:pRg st="6" end="6"/>
                                            </p:txEl>
                                          </p:spTgt>
                                        </p:tgtEl>
                                        <p:attrNameLst>
                                          <p:attrName>style.visibility</p:attrName>
                                        </p:attrNameLst>
                                      </p:cBhvr>
                                      <p:to>
                                        <p:strVal val="visible"/>
                                      </p:to>
                                    </p:set>
                                    <p:anim calcmode="lin" valueType="num">
                                      <p:cBhvr additive="base">
                                        <p:cTn id="37" dur="500" fill="hold"/>
                                        <p:tgtEl>
                                          <p:spTgt spid="34819">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48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4819">
                                            <p:txEl>
                                              <p:pRg st="7" end="7"/>
                                            </p:txEl>
                                          </p:spTgt>
                                        </p:tgtEl>
                                        <p:attrNameLst>
                                          <p:attrName>style.visibility</p:attrName>
                                        </p:attrNameLst>
                                      </p:cBhvr>
                                      <p:to>
                                        <p:strVal val="visible"/>
                                      </p:to>
                                    </p:set>
                                    <p:anim calcmode="lin" valueType="num">
                                      <p:cBhvr additive="base">
                                        <p:cTn id="43" dur="500" fill="hold"/>
                                        <p:tgtEl>
                                          <p:spTgt spid="34819">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4819">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idx="4294967295"/>
          </p:nvPr>
        </p:nvSpPr>
        <p:spPr>
          <a:xfrm>
            <a:off x="1905000" y="228600"/>
            <a:ext cx="6858000" cy="685800"/>
          </a:xfrm>
        </p:spPr>
        <p:txBody>
          <a:bodyPr/>
          <a:lstStyle/>
          <a:p>
            <a:pPr marL="342900" indent="-342900">
              <a:spcBef>
                <a:spcPct val="20000"/>
              </a:spcBef>
            </a:pPr>
            <a:r>
              <a:rPr lang="en-US" dirty="0"/>
              <a:t>Inference for Two Means: Independent Samples</a:t>
            </a:r>
            <a:endParaRPr lang="en-US" dirty="0" smtClean="0"/>
          </a:p>
        </p:txBody>
      </p:sp>
      <p:sp>
        <p:nvSpPr>
          <p:cNvPr id="14339" name="Rectangle 3"/>
          <p:cNvSpPr txBox="1">
            <a:spLocks noChangeArrowheads="1"/>
          </p:cNvSpPr>
          <p:nvPr/>
        </p:nvSpPr>
        <p:spPr bwMode="auto">
          <a:xfrm>
            <a:off x="609600" y="1524000"/>
            <a:ext cx="8001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itchFamily="34" charset="0"/>
                <a:ea typeface="ＭＳ Ｐゴシック" pitchFamily="34" charset="-128"/>
              </a:defRPr>
            </a:lvl1pPr>
            <a:lvl2pPr marL="800100" indent="-34290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a:spcBef>
                <a:spcPct val="20000"/>
              </a:spcBef>
              <a:buClr>
                <a:srgbClr val="1C5696"/>
              </a:buClr>
              <a:buSzPct val="80000"/>
            </a:pPr>
            <a:r>
              <a:rPr lang="en-US" sz="3200" b="1" dirty="0" smtClean="0">
                <a:solidFill>
                  <a:srgbClr val="000000"/>
                </a:solidFill>
              </a:rPr>
              <a:t>Intro to Independent Samples</a:t>
            </a:r>
          </a:p>
          <a:p>
            <a:pPr>
              <a:spcBef>
                <a:spcPct val="20000"/>
              </a:spcBef>
              <a:buClr>
                <a:srgbClr val="1C5696"/>
              </a:buClr>
              <a:buSzPct val="80000"/>
            </a:pPr>
            <a:r>
              <a:rPr lang="en-US" sz="3200" b="1" dirty="0" smtClean="0">
                <a:solidFill>
                  <a:srgbClr val="000000"/>
                </a:solidFill>
              </a:rPr>
              <a:t>Hypothesis Testing</a:t>
            </a:r>
          </a:p>
          <a:p>
            <a:pPr>
              <a:spcBef>
                <a:spcPct val="20000"/>
              </a:spcBef>
              <a:buClr>
                <a:srgbClr val="1C5696"/>
              </a:buClr>
              <a:buSzPct val="80000"/>
            </a:pPr>
            <a:r>
              <a:rPr lang="en-US" sz="3200" b="1" dirty="0" smtClean="0">
                <a:solidFill>
                  <a:srgbClr val="000000"/>
                </a:solidFill>
              </a:rPr>
              <a:t>Confidence Intervals</a:t>
            </a:r>
          </a:p>
          <a:p>
            <a:pPr>
              <a:spcBef>
                <a:spcPct val="20000"/>
              </a:spcBef>
              <a:buClr>
                <a:srgbClr val="1C5696"/>
              </a:buClr>
              <a:buSzPct val="80000"/>
            </a:pPr>
            <a:r>
              <a:rPr lang="en-US" b="1" dirty="0" smtClean="0">
                <a:solidFill>
                  <a:srgbClr val="000000"/>
                </a:solidFill>
              </a:rPr>
              <a:t>Checking </a:t>
            </a:r>
            <a:r>
              <a:rPr lang="en-US" b="1" dirty="0">
                <a:solidFill>
                  <a:srgbClr val="000000"/>
                </a:solidFill>
              </a:rPr>
              <a:t>Requirements</a:t>
            </a:r>
            <a:endParaRPr lang="en-US" dirty="0">
              <a:solidFill>
                <a:srgbClr val="000000"/>
              </a:solidFill>
            </a:endParaRPr>
          </a:p>
          <a:p>
            <a:pPr>
              <a:spcBef>
                <a:spcPct val="20000"/>
              </a:spcBef>
              <a:buClr>
                <a:srgbClr val="1C5696"/>
              </a:buClr>
              <a:buSzPct val="80000"/>
            </a:pPr>
            <a:endParaRPr lang="en-US" sz="3200" dirty="0">
              <a:solidFill>
                <a:srgbClr val="000000"/>
              </a:solidFill>
            </a:endParaRPr>
          </a:p>
          <a:p>
            <a:pPr>
              <a:spcBef>
                <a:spcPct val="20000"/>
              </a:spcBef>
              <a:buClr>
                <a:srgbClr val="1C5696"/>
              </a:buClr>
              <a:buSzPct val="80000"/>
            </a:pPr>
            <a:endParaRPr lang="en-US" sz="2000" dirty="0">
              <a:solidFill>
                <a:srgbClr val="79878B"/>
              </a:solidFill>
            </a:endParaRPr>
          </a:p>
        </p:txBody>
      </p:sp>
      <p:sp>
        <p:nvSpPr>
          <p:cNvPr id="2" name="Rectangle 1"/>
          <p:cNvSpPr/>
          <p:nvPr/>
        </p:nvSpPr>
        <p:spPr bwMode="auto">
          <a:xfrm>
            <a:off x="609600" y="2667000"/>
            <a:ext cx="6199910" cy="609600"/>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endParaRPr lang="en-US" sz="2400" smtClean="0">
              <a:solidFill>
                <a:prstClr val="black"/>
              </a:solidFill>
              <a:latin typeface="Arial" charset="0"/>
              <a:ea typeface="ＭＳ Ｐゴシック" pitchFamily="1" charset="-128"/>
            </a:endParaRPr>
          </a:p>
        </p:txBody>
      </p:sp>
    </p:spTree>
    <p:extLst>
      <p:ext uri="{BB962C8B-B14F-4D97-AF65-F5344CB8AC3E}">
        <p14:creationId xmlns:p14="http://schemas.microsoft.com/office/powerpoint/2010/main" val="5470133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idx="4294967295"/>
          </p:nvPr>
        </p:nvSpPr>
        <p:spPr/>
        <p:txBody>
          <a:bodyPr/>
          <a:lstStyle/>
          <a:p>
            <a:pPr marL="342900" indent="-342900">
              <a:spcBef>
                <a:spcPct val="20000"/>
              </a:spcBef>
            </a:pPr>
            <a:r>
              <a:rPr lang="en-US" smtClean="0"/>
              <a:t>Confidence Interval (σ known)</a:t>
            </a:r>
          </a:p>
        </p:txBody>
      </p:sp>
      <mc:AlternateContent xmlns:mc="http://schemas.openxmlformats.org/markup-compatibility/2006" xmlns:a14="http://schemas.microsoft.com/office/drawing/2010/main">
        <mc:Choice Requires="a14">
          <p:sp>
            <p:nvSpPr>
              <p:cNvPr id="5123" name="Rectangle 3"/>
              <p:cNvSpPr txBox="1">
                <a:spLocks noChangeArrowheads="1"/>
              </p:cNvSpPr>
              <p:nvPr/>
            </p:nvSpPr>
            <p:spPr bwMode="auto">
              <a:xfrm>
                <a:off x="1295400" y="1295400"/>
                <a:ext cx="7467600" cy="3657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marL="342900" indent="-342900"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a:spcBef>
                    <a:spcPct val="20000"/>
                  </a:spcBef>
                  <a:buClr>
                    <a:srgbClr val="1C5696"/>
                  </a:buClr>
                  <a:buSzPct val="80000"/>
                  <a:buFont typeface="Arial" pitchFamily="34" charset="0"/>
                  <a:buChar char="•"/>
                </a:pPr>
                <a:r>
                  <a:rPr lang="en-US" sz="2400" dirty="0" smtClean="0"/>
                  <a:t>(1-</a:t>
                </a:r>
                <a:r>
                  <a:rPr lang="el-GR" sz="2400" dirty="0"/>
                  <a:t>α</a:t>
                </a:r>
                <a:r>
                  <a:rPr lang="en-US" sz="2400" dirty="0"/>
                  <a:t>) * 100% Confidence Interval Formula:</a:t>
                </a:r>
              </a:p>
              <a:p>
                <a:pPr>
                  <a:spcBef>
                    <a:spcPct val="20000"/>
                  </a:spcBef>
                  <a:buClr>
                    <a:srgbClr val="1C5696"/>
                  </a:buClr>
                  <a:buSzPct val="80000"/>
                  <a:buFont typeface="Arial" pitchFamily="34" charset="0"/>
                  <a:buChar char="•"/>
                </a:pPr>
                <a14:m>
                  <m:oMath xmlns:m="http://schemas.openxmlformats.org/officeDocument/2006/math">
                    <m:acc>
                      <m:accPr>
                        <m:chr m:val="̅"/>
                        <m:ctrlPr>
                          <a:rPr lang="en-US" sz="3200" i="1" smtClean="0">
                            <a:latin typeface="Cambria Math"/>
                          </a:rPr>
                        </m:ctrlPr>
                      </m:accPr>
                      <m:e>
                        <m:r>
                          <a:rPr lang="en-US" sz="3200" b="0" i="1" smtClean="0">
                            <a:latin typeface="Cambria Math"/>
                          </a:rPr>
                          <m:t>𝑥</m:t>
                        </m:r>
                      </m:e>
                    </m:acc>
                    <m:r>
                      <a:rPr lang="en-US" sz="3200" i="1" smtClean="0">
                        <a:latin typeface="Cambria Math"/>
                        <a:ea typeface="Cambria Math"/>
                      </a:rPr>
                      <m:t>±</m:t>
                    </m:r>
                    <m:sSup>
                      <m:sSupPr>
                        <m:ctrlPr>
                          <a:rPr lang="en-US" sz="3200" i="1" smtClean="0">
                            <a:latin typeface="Cambria Math"/>
                            <a:ea typeface="Cambria Math"/>
                          </a:rPr>
                        </m:ctrlPr>
                      </m:sSupPr>
                      <m:e>
                        <m:r>
                          <a:rPr lang="en-US" sz="3200" b="0" i="1" smtClean="0">
                            <a:latin typeface="Cambria Math"/>
                            <a:ea typeface="Cambria Math"/>
                          </a:rPr>
                          <m:t>𝑧</m:t>
                        </m:r>
                      </m:e>
                      <m:sup>
                        <m:r>
                          <a:rPr lang="en-US" sz="3200" b="0" i="1" smtClean="0">
                            <a:latin typeface="Cambria Math"/>
                            <a:ea typeface="Cambria Math"/>
                          </a:rPr>
                          <m:t>∗</m:t>
                        </m:r>
                      </m:sup>
                    </m:sSup>
                    <m:r>
                      <a:rPr lang="en-US" sz="3200" i="1">
                        <a:latin typeface="Cambria Math"/>
                        <a:ea typeface="Cambria Math"/>
                      </a:rPr>
                      <m:t>∙</m:t>
                    </m:r>
                    <m:f>
                      <m:fPr>
                        <m:ctrlPr>
                          <a:rPr lang="en-US" sz="3200" i="1" smtClean="0">
                            <a:latin typeface="Cambria Math"/>
                            <a:ea typeface="Cambria Math"/>
                          </a:rPr>
                        </m:ctrlPr>
                      </m:fPr>
                      <m:num>
                        <m:r>
                          <a:rPr lang="en-US" sz="3200" i="1" smtClean="0">
                            <a:latin typeface="Cambria Math"/>
                            <a:ea typeface="Cambria Math"/>
                          </a:rPr>
                          <m:t>𝜎</m:t>
                        </m:r>
                      </m:num>
                      <m:den>
                        <m:rad>
                          <m:radPr>
                            <m:degHide m:val="on"/>
                            <m:ctrlPr>
                              <a:rPr lang="en-US" sz="3200" i="1" smtClean="0">
                                <a:latin typeface="Cambria Math"/>
                                <a:ea typeface="Cambria Math"/>
                              </a:rPr>
                            </m:ctrlPr>
                          </m:radPr>
                          <m:deg/>
                          <m:e>
                            <m:r>
                              <a:rPr lang="en-US" sz="3200" b="0" i="1" smtClean="0">
                                <a:latin typeface="Cambria Math"/>
                                <a:ea typeface="Cambria Math"/>
                              </a:rPr>
                              <m:t>𝑛</m:t>
                            </m:r>
                          </m:e>
                        </m:rad>
                      </m:den>
                    </m:f>
                  </m:oMath>
                </a14:m>
                <a:endParaRPr lang="en-US" sz="3200" dirty="0" smtClean="0"/>
              </a:p>
              <a:p>
                <a:pPr>
                  <a:spcBef>
                    <a:spcPct val="20000"/>
                  </a:spcBef>
                  <a:buClr>
                    <a:srgbClr val="1C5696"/>
                  </a:buClr>
                  <a:buSzPct val="80000"/>
                </a:pPr>
                <a:r>
                  <a:rPr lang="en-US" sz="2400" dirty="0" smtClean="0"/>
                  <a:t>where</a:t>
                </a:r>
                <a:endParaRPr lang="en-US" sz="2400" dirty="0"/>
              </a:p>
              <a:p>
                <a:pPr>
                  <a:spcBef>
                    <a:spcPct val="20000"/>
                  </a:spcBef>
                  <a:buClr>
                    <a:srgbClr val="1C5696"/>
                  </a:buClr>
                  <a:buSzPct val="80000"/>
                  <a:buFont typeface="Arial" pitchFamily="34" charset="0"/>
                  <a:buChar char="•"/>
                </a:pPr>
                <a14:m>
                  <m:oMath xmlns:m="http://schemas.openxmlformats.org/officeDocument/2006/math">
                    <m:acc>
                      <m:accPr>
                        <m:chr m:val="̅"/>
                        <m:ctrlPr>
                          <a:rPr lang="en-US" sz="2400" i="1" smtClean="0">
                            <a:latin typeface="Cambria Math"/>
                          </a:rPr>
                        </m:ctrlPr>
                      </m:accPr>
                      <m:e>
                        <m:r>
                          <a:rPr lang="en-US" sz="2400" b="0" i="1" smtClean="0">
                            <a:latin typeface="Cambria Math"/>
                          </a:rPr>
                          <m:t>𝑥</m:t>
                        </m:r>
                      </m:e>
                    </m:acc>
                  </m:oMath>
                </a14:m>
                <a:r>
                  <a:rPr lang="en-US" sz="2400" dirty="0"/>
                  <a:t> </a:t>
                </a:r>
                <a:r>
                  <a:rPr lang="en-US" sz="2000" dirty="0"/>
                  <a:t>= Sample Mean (Point Estimate)</a:t>
                </a:r>
              </a:p>
              <a:p>
                <a:pPr>
                  <a:spcBef>
                    <a:spcPct val="20000"/>
                  </a:spcBef>
                  <a:buClr>
                    <a:srgbClr val="1C5696"/>
                  </a:buClr>
                  <a:buSzPct val="80000"/>
                  <a:buFont typeface="Arial" pitchFamily="34" charset="0"/>
                  <a:buChar char="•"/>
                </a:pPr>
                <a:r>
                  <a:rPr lang="en-US" sz="2000" dirty="0"/>
                  <a:t>z* = Critical Value (Applet) (</a:t>
                </a:r>
                <a:r>
                  <a:rPr lang="el-GR" sz="2000" dirty="0"/>
                  <a:t>α</a:t>
                </a:r>
                <a:r>
                  <a:rPr lang="en-US" sz="2000" dirty="0"/>
                  <a:t> is area outside of Confidence Interval)</a:t>
                </a:r>
              </a:p>
              <a:p>
                <a:pPr>
                  <a:spcBef>
                    <a:spcPct val="20000"/>
                  </a:spcBef>
                  <a:buClr>
                    <a:srgbClr val="1C5696"/>
                  </a:buClr>
                  <a:buSzPct val="80000"/>
                  <a:buFont typeface="Arial" pitchFamily="34" charset="0"/>
                  <a:buChar char="•"/>
                </a:pPr>
                <a:r>
                  <a:rPr lang="el-GR" sz="2000" dirty="0"/>
                  <a:t>σ</a:t>
                </a:r>
                <a:r>
                  <a:rPr lang="en-US" sz="2000" dirty="0"/>
                  <a:t> = Population Standard Deviation</a:t>
                </a:r>
              </a:p>
              <a:p>
                <a:pPr>
                  <a:spcBef>
                    <a:spcPct val="20000"/>
                  </a:spcBef>
                  <a:buClr>
                    <a:srgbClr val="1C5696"/>
                  </a:buClr>
                  <a:buSzPct val="80000"/>
                  <a:buFont typeface="Arial" pitchFamily="34" charset="0"/>
                  <a:buChar char="•"/>
                </a:pPr>
                <a:r>
                  <a:rPr lang="en-US" sz="2000" dirty="0"/>
                  <a:t>n = Sample Size</a:t>
                </a:r>
              </a:p>
              <a:p>
                <a:pPr>
                  <a:spcBef>
                    <a:spcPct val="20000"/>
                  </a:spcBef>
                  <a:buClr>
                    <a:srgbClr val="1C5696"/>
                  </a:buClr>
                  <a:buSzPct val="80000"/>
                  <a:buFont typeface="Arial" pitchFamily="34" charset="0"/>
                  <a:buChar char="•"/>
                </a:pPr>
                <a14:m>
                  <m:oMath xmlns:m="http://schemas.openxmlformats.org/officeDocument/2006/math">
                    <m:sSup>
                      <m:sSupPr>
                        <m:ctrlPr>
                          <a:rPr lang="en-US" sz="2000" i="1" smtClean="0">
                            <a:latin typeface="Cambria Math"/>
                            <a:ea typeface="Cambria Math"/>
                          </a:rPr>
                        </m:ctrlPr>
                      </m:sSupPr>
                      <m:e>
                        <m:r>
                          <a:rPr lang="en-US" sz="2000" b="0" i="1" smtClean="0">
                            <a:latin typeface="Cambria Math"/>
                            <a:ea typeface="Cambria Math"/>
                          </a:rPr>
                          <m:t>𝑧</m:t>
                        </m:r>
                      </m:e>
                      <m:sup>
                        <m:r>
                          <a:rPr lang="en-US" sz="2000" b="0" i="1" smtClean="0">
                            <a:latin typeface="Cambria Math"/>
                            <a:ea typeface="Cambria Math"/>
                          </a:rPr>
                          <m:t>∗</m:t>
                        </m:r>
                      </m:sup>
                    </m:sSup>
                    <m:r>
                      <a:rPr lang="en-US" sz="2000" i="1">
                        <a:latin typeface="Cambria Math"/>
                        <a:ea typeface="Cambria Math"/>
                      </a:rPr>
                      <m:t>∙</m:t>
                    </m:r>
                    <m:f>
                      <m:fPr>
                        <m:ctrlPr>
                          <a:rPr lang="en-US" sz="2000" i="1" smtClean="0">
                            <a:latin typeface="Cambria Math"/>
                            <a:ea typeface="Cambria Math"/>
                          </a:rPr>
                        </m:ctrlPr>
                      </m:fPr>
                      <m:num>
                        <m:r>
                          <a:rPr lang="en-US" sz="2000" i="1" smtClean="0">
                            <a:latin typeface="Cambria Math"/>
                            <a:ea typeface="Cambria Math"/>
                          </a:rPr>
                          <m:t>𝜎</m:t>
                        </m:r>
                      </m:num>
                      <m:den>
                        <m:rad>
                          <m:radPr>
                            <m:degHide m:val="on"/>
                            <m:ctrlPr>
                              <a:rPr lang="en-US" sz="2000" i="1" smtClean="0">
                                <a:latin typeface="Cambria Math"/>
                                <a:ea typeface="Cambria Math"/>
                              </a:rPr>
                            </m:ctrlPr>
                          </m:radPr>
                          <m:deg/>
                          <m:e>
                            <m:r>
                              <a:rPr lang="en-US" sz="2000" b="0" i="1" smtClean="0">
                                <a:latin typeface="Cambria Math"/>
                                <a:ea typeface="Cambria Math"/>
                              </a:rPr>
                              <m:t>𝑛</m:t>
                            </m:r>
                          </m:e>
                        </m:rad>
                      </m:den>
                    </m:f>
                  </m:oMath>
                </a14:m>
                <a:r>
                  <a:rPr lang="en-US" sz="2000" dirty="0" smtClean="0"/>
                  <a:t> </a:t>
                </a:r>
                <a:r>
                  <a:rPr lang="en-US" sz="2000" dirty="0"/>
                  <a:t>= Margin of Error</a:t>
                </a:r>
              </a:p>
              <a:p>
                <a:pPr>
                  <a:spcBef>
                    <a:spcPct val="20000"/>
                  </a:spcBef>
                  <a:buClr>
                    <a:srgbClr val="1C5696"/>
                  </a:buClr>
                  <a:buSzPct val="80000"/>
                </a:pPr>
                <a:endParaRPr lang="en-US" sz="2000" dirty="0"/>
              </a:p>
              <a:p>
                <a:pPr>
                  <a:spcBef>
                    <a:spcPct val="20000"/>
                  </a:spcBef>
                  <a:buClr>
                    <a:srgbClr val="1C5696"/>
                  </a:buClr>
                  <a:buSzPct val="80000"/>
                </a:pPr>
                <a:endParaRPr lang="en-US" sz="2000" dirty="0">
                  <a:solidFill>
                    <a:srgbClr val="79878B"/>
                  </a:solidFill>
                </a:endParaRPr>
              </a:p>
            </p:txBody>
          </p:sp>
        </mc:Choice>
        <mc:Fallback xmlns="">
          <p:sp>
            <p:nvSpPr>
              <p:cNvPr id="5123" name="Rectangle 3"/>
              <p:cNvSpPr txBox="1">
                <a:spLocks noRot="1" noChangeAspect="1" noMove="1" noResize="1" noEditPoints="1" noAdjustHandles="1" noChangeArrowheads="1" noChangeShapeType="1" noTextEdit="1"/>
              </p:cNvSpPr>
              <p:nvPr/>
            </p:nvSpPr>
            <p:spPr bwMode="auto">
              <a:xfrm>
                <a:off x="1295400" y="1295400"/>
                <a:ext cx="7467600" cy="3657600"/>
              </a:xfrm>
              <a:prstGeom prst="rect">
                <a:avLst/>
              </a:prstGeom>
              <a:blipFill rotWithShape="1">
                <a:blip r:embed="rId3"/>
                <a:stretch>
                  <a:fillRect l="-1306" t="-1167" b="-12167"/>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
        <p:nvSpPr>
          <p:cNvPr id="5132" name="TextBox 11"/>
          <p:cNvSpPr txBox="1">
            <a:spLocks noChangeArrowheads="1"/>
          </p:cNvSpPr>
          <p:nvPr/>
        </p:nvSpPr>
        <p:spPr bwMode="auto">
          <a:xfrm>
            <a:off x="6172200" y="5029200"/>
            <a:ext cx="2514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buNone/>
            </a:pPr>
            <a:r>
              <a:rPr lang="en-US" sz="2000" b="1" dirty="0"/>
              <a:t>How realistic is the </a:t>
            </a:r>
            <a:r>
              <a:rPr lang="el-GR" sz="2000" b="1" dirty="0"/>
              <a:t>σ</a:t>
            </a:r>
            <a:r>
              <a:rPr lang="en-US" sz="2000" b="1" dirty="0"/>
              <a:t> being known? </a:t>
            </a:r>
          </a:p>
        </p:txBody>
      </p:sp>
      <p:cxnSp>
        <p:nvCxnSpPr>
          <p:cNvPr id="5127" name="Straight Arrow Connector 15"/>
          <p:cNvCxnSpPr>
            <a:cxnSpLocks noChangeShapeType="1"/>
            <a:stCxn id="5128" idx="1"/>
          </p:cNvCxnSpPr>
          <p:nvPr/>
        </p:nvCxnSpPr>
        <p:spPr bwMode="auto">
          <a:xfrm flipH="1">
            <a:off x="2057400" y="2676887"/>
            <a:ext cx="3761509" cy="828313"/>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pic>
        <p:nvPicPr>
          <p:cNvPr id="5128"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18909" y="2198255"/>
            <a:ext cx="3048000" cy="95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920573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32"/>
                                        </p:tgtEl>
                                        <p:attrNameLst>
                                          <p:attrName>style.visibility</p:attrName>
                                        </p:attrNameLst>
                                      </p:cBhvr>
                                      <p:to>
                                        <p:strVal val="visible"/>
                                      </p:to>
                                    </p:set>
                                    <p:anim calcmode="lin" valueType="num">
                                      <p:cBhvr additive="base">
                                        <p:cTn id="7" dur="500" fill="hold"/>
                                        <p:tgtEl>
                                          <p:spTgt spid="5132"/>
                                        </p:tgtEl>
                                        <p:attrNameLst>
                                          <p:attrName>ppt_x</p:attrName>
                                        </p:attrNameLst>
                                      </p:cBhvr>
                                      <p:tavLst>
                                        <p:tav tm="0">
                                          <p:val>
                                            <p:strVal val="#ppt_x"/>
                                          </p:val>
                                        </p:tav>
                                        <p:tav tm="100000">
                                          <p:val>
                                            <p:strVal val="#ppt_x"/>
                                          </p:val>
                                        </p:tav>
                                      </p:tavLst>
                                    </p:anim>
                                    <p:anim calcmode="lin" valueType="num">
                                      <p:cBhvr additive="base">
                                        <p:cTn id="8" dur="500" fill="hold"/>
                                        <p:tgtEl>
                                          <p:spTgt spid="51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idx="4294967295"/>
          </p:nvPr>
        </p:nvSpPr>
        <p:spPr/>
        <p:txBody>
          <a:bodyPr/>
          <a:lstStyle/>
          <a:p>
            <a:pPr marL="342900" indent="-342900">
              <a:spcBef>
                <a:spcPct val="20000"/>
              </a:spcBef>
            </a:pPr>
            <a:r>
              <a:rPr lang="en-US" smtClean="0"/>
              <a:t>Confidence Interval (σ unknown)</a:t>
            </a:r>
          </a:p>
        </p:txBody>
      </p:sp>
      <mc:AlternateContent xmlns:mc="http://schemas.openxmlformats.org/markup-compatibility/2006" xmlns:a14="http://schemas.microsoft.com/office/drawing/2010/main">
        <mc:Choice Requires="a14">
          <p:sp>
            <p:nvSpPr>
              <p:cNvPr id="6147" name="Rectangle 3"/>
              <p:cNvSpPr txBox="1">
                <a:spLocks noChangeArrowheads="1"/>
              </p:cNvSpPr>
              <p:nvPr/>
            </p:nvSpPr>
            <p:spPr bwMode="auto">
              <a:xfrm>
                <a:off x="1295400" y="1295400"/>
                <a:ext cx="7467600" cy="3048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marL="342900" indent="-342900"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a:spcBef>
                    <a:spcPct val="20000"/>
                  </a:spcBef>
                  <a:buClr>
                    <a:srgbClr val="1C5696"/>
                  </a:buClr>
                  <a:buSzPct val="80000"/>
                  <a:buFont typeface="Arial" pitchFamily="34" charset="0"/>
                  <a:buChar char="•"/>
                </a:pPr>
                <a:r>
                  <a:rPr lang="en-US" sz="2400" dirty="0" smtClean="0"/>
                  <a:t>(1-</a:t>
                </a:r>
                <a:r>
                  <a:rPr lang="el-GR" sz="2400" dirty="0"/>
                  <a:t>α</a:t>
                </a:r>
                <a:r>
                  <a:rPr lang="en-US" sz="2400" dirty="0"/>
                  <a:t>) * 100% Confidence Interval Formula</a:t>
                </a:r>
                <a:r>
                  <a:rPr lang="en-US" sz="2400" dirty="0" smtClean="0"/>
                  <a:t>:</a:t>
                </a:r>
                <a:endParaRPr lang="en-US" sz="2400" dirty="0"/>
              </a:p>
              <a:p>
                <a:pPr>
                  <a:spcBef>
                    <a:spcPct val="20000"/>
                  </a:spcBef>
                  <a:buClr>
                    <a:srgbClr val="1C5696"/>
                  </a:buClr>
                  <a:buSzPct val="80000"/>
                  <a:buFont typeface="Arial" pitchFamily="34" charset="0"/>
                  <a:buChar char="•"/>
                </a:pPr>
                <a14:m>
                  <m:oMath xmlns:m="http://schemas.openxmlformats.org/officeDocument/2006/math">
                    <m:acc>
                      <m:accPr>
                        <m:chr m:val="̅"/>
                        <m:ctrlPr>
                          <a:rPr lang="en-US" sz="3200" i="1" smtClean="0">
                            <a:latin typeface="Cambria Math"/>
                          </a:rPr>
                        </m:ctrlPr>
                      </m:accPr>
                      <m:e>
                        <m:r>
                          <a:rPr lang="en-US" sz="3200" b="0" i="1" smtClean="0">
                            <a:latin typeface="Cambria Math"/>
                          </a:rPr>
                          <m:t>𝑥</m:t>
                        </m:r>
                      </m:e>
                    </m:acc>
                    <m:r>
                      <a:rPr lang="en-US" sz="3200" i="1" smtClean="0">
                        <a:latin typeface="Cambria Math"/>
                        <a:ea typeface="Cambria Math"/>
                      </a:rPr>
                      <m:t>±</m:t>
                    </m:r>
                    <m:sSup>
                      <m:sSupPr>
                        <m:ctrlPr>
                          <a:rPr lang="en-US" sz="3200" i="1" smtClean="0">
                            <a:latin typeface="Cambria Math"/>
                            <a:ea typeface="Cambria Math"/>
                          </a:rPr>
                        </m:ctrlPr>
                      </m:sSupPr>
                      <m:e>
                        <m:r>
                          <a:rPr lang="en-US" sz="3200" b="0" i="1" smtClean="0">
                            <a:latin typeface="Cambria Math"/>
                            <a:ea typeface="Cambria Math"/>
                          </a:rPr>
                          <m:t>𝑡</m:t>
                        </m:r>
                      </m:e>
                      <m:sup>
                        <m:r>
                          <a:rPr lang="en-US" sz="3200" b="0" i="1" smtClean="0">
                            <a:latin typeface="Cambria Math"/>
                            <a:ea typeface="Cambria Math"/>
                          </a:rPr>
                          <m:t>∗</m:t>
                        </m:r>
                      </m:sup>
                    </m:sSup>
                    <m:r>
                      <a:rPr lang="en-US" sz="3200" i="1">
                        <a:latin typeface="Cambria Math"/>
                        <a:ea typeface="Cambria Math"/>
                      </a:rPr>
                      <m:t>∙</m:t>
                    </m:r>
                    <m:f>
                      <m:fPr>
                        <m:ctrlPr>
                          <a:rPr lang="en-US" sz="3200" i="1" smtClean="0">
                            <a:latin typeface="Cambria Math"/>
                            <a:ea typeface="Cambria Math"/>
                          </a:rPr>
                        </m:ctrlPr>
                      </m:fPr>
                      <m:num>
                        <m:r>
                          <a:rPr lang="en-US" sz="3200" b="0" i="1" smtClean="0">
                            <a:latin typeface="Cambria Math"/>
                            <a:ea typeface="Cambria Math"/>
                          </a:rPr>
                          <m:t>𝑠</m:t>
                        </m:r>
                      </m:num>
                      <m:den>
                        <m:rad>
                          <m:radPr>
                            <m:degHide m:val="on"/>
                            <m:ctrlPr>
                              <a:rPr lang="en-US" sz="3200" i="1" smtClean="0">
                                <a:latin typeface="Cambria Math"/>
                                <a:ea typeface="Cambria Math"/>
                              </a:rPr>
                            </m:ctrlPr>
                          </m:radPr>
                          <m:deg/>
                          <m:e>
                            <m:r>
                              <a:rPr lang="en-US" sz="3200" b="0" i="1" smtClean="0">
                                <a:latin typeface="Cambria Math"/>
                                <a:ea typeface="Cambria Math"/>
                              </a:rPr>
                              <m:t>𝑛</m:t>
                            </m:r>
                          </m:e>
                        </m:rad>
                      </m:den>
                    </m:f>
                  </m:oMath>
                </a14:m>
                <a:endParaRPr lang="en-US" sz="3200" dirty="0" smtClean="0"/>
              </a:p>
              <a:p>
                <a:pPr>
                  <a:spcBef>
                    <a:spcPct val="20000"/>
                  </a:spcBef>
                  <a:buClr>
                    <a:srgbClr val="1C5696"/>
                  </a:buClr>
                  <a:buSzPct val="80000"/>
                </a:pPr>
                <a:r>
                  <a:rPr lang="en-US" sz="2000" dirty="0" smtClean="0"/>
                  <a:t>where</a:t>
                </a:r>
                <a:endParaRPr lang="en-US" sz="2000" dirty="0"/>
              </a:p>
              <a:p>
                <a:pPr>
                  <a:spcBef>
                    <a:spcPct val="20000"/>
                  </a:spcBef>
                  <a:buClr>
                    <a:srgbClr val="1C5696"/>
                  </a:buClr>
                  <a:buSzPct val="80000"/>
                  <a:buFont typeface="Arial" pitchFamily="34" charset="0"/>
                  <a:buChar char="•"/>
                </a:pPr>
                <a14:m>
                  <m:oMath xmlns:m="http://schemas.openxmlformats.org/officeDocument/2006/math">
                    <m:acc>
                      <m:accPr>
                        <m:chr m:val="̅"/>
                        <m:ctrlPr>
                          <a:rPr lang="en-US" sz="2000" i="1" smtClean="0">
                            <a:latin typeface="Cambria Math"/>
                          </a:rPr>
                        </m:ctrlPr>
                      </m:accPr>
                      <m:e>
                        <m:r>
                          <a:rPr lang="en-US" sz="2000" b="0" i="1" smtClean="0">
                            <a:latin typeface="Cambria Math"/>
                          </a:rPr>
                          <m:t>𝑥</m:t>
                        </m:r>
                      </m:e>
                    </m:acc>
                  </m:oMath>
                </a14:m>
                <a:r>
                  <a:rPr lang="en-US" sz="2000" dirty="0"/>
                  <a:t> = Sample Mean (Point Estimate)</a:t>
                </a:r>
              </a:p>
              <a:p>
                <a:pPr>
                  <a:spcBef>
                    <a:spcPct val="20000"/>
                  </a:spcBef>
                  <a:buClr>
                    <a:srgbClr val="1C5696"/>
                  </a:buClr>
                  <a:buSzPct val="80000"/>
                  <a:buFont typeface="Arial" pitchFamily="34" charset="0"/>
                  <a:buChar char="•"/>
                </a:pPr>
                <a:r>
                  <a:rPr lang="en-US" sz="2000" dirty="0"/>
                  <a:t>t* = Critical Value (Use table) – </a:t>
                </a:r>
                <a:r>
                  <a:rPr lang="en-US" sz="2000" i="1" dirty="0"/>
                  <a:t>with n-1 degrees of freedom</a:t>
                </a:r>
              </a:p>
              <a:p>
                <a:pPr>
                  <a:spcBef>
                    <a:spcPct val="20000"/>
                  </a:spcBef>
                  <a:buClr>
                    <a:srgbClr val="1C5696"/>
                  </a:buClr>
                  <a:buSzPct val="80000"/>
                  <a:buFont typeface="Arial" pitchFamily="34" charset="0"/>
                  <a:buChar char="•"/>
                </a:pPr>
                <a:r>
                  <a:rPr lang="en-US" sz="2000" dirty="0"/>
                  <a:t>s = Sample Standard Deviation</a:t>
                </a:r>
              </a:p>
              <a:p>
                <a:pPr>
                  <a:spcBef>
                    <a:spcPct val="20000"/>
                  </a:spcBef>
                  <a:buClr>
                    <a:srgbClr val="1C5696"/>
                  </a:buClr>
                  <a:buSzPct val="80000"/>
                  <a:buFont typeface="Arial" pitchFamily="34" charset="0"/>
                  <a:buChar char="•"/>
                </a:pPr>
                <a:r>
                  <a:rPr lang="en-US" sz="2000" dirty="0"/>
                  <a:t>n = Sample Size</a:t>
                </a:r>
              </a:p>
              <a:p>
                <a:pPr>
                  <a:spcBef>
                    <a:spcPct val="20000"/>
                  </a:spcBef>
                  <a:buClr>
                    <a:srgbClr val="1C5696"/>
                  </a:buClr>
                  <a:buSzPct val="80000"/>
                  <a:buFont typeface="Arial" pitchFamily="34" charset="0"/>
                  <a:buChar char="•"/>
                </a:pPr>
                <a:r>
                  <a:rPr lang="en-US" sz="2000" dirty="0"/>
                  <a:t>t* (s/</a:t>
                </a:r>
                <a:r>
                  <a:rPr lang="el-GR" sz="2000" dirty="0"/>
                  <a:t>√</a:t>
                </a:r>
                <a:r>
                  <a:rPr lang="en-US" sz="2000" dirty="0"/>
                  <a:t>n) = Margin of Error</a:t>
                </a:r>
                <a:endParaRPr lang="en-US" sz="2000" i="1" dirty="0"/>
              </a:p>
              <a:p>
                <a:pPr>
                  <a:spcBef>
                    <a:spcPct val="20000"/>
                  </a:spcBef>
                  <a:buClr>
                    <a:srgbClr val="1C5696"/>
                  </a:buClr>
                  <a:buSzPct val="80000"/>
                </a:pPr>
                <a:endParaRPr lang="en-US" sz="2000" dirty="0"/>
              </a:p>
              <a:p>
                <a:pPr>
                  <a:spcBef>
                    <a:spcPct val="20000"/>
                  </a:spcBef>
                  <a:buClr>
                    <a:srgbClr val="1C5696"/>
                  </a:buClr>
                  <a:buSzPct val="80000"/>
                </a:pPr>
                <a:endParaRPr lang="en-US" sz="2000" dirty="0">
                  <a:solidFill>
                    <a:srgbClr val="79878B"/>
                  </a:solidFill>
                </a:endParaRPr>
              </a:p>
            </p:txBody>
          </p:sp>
        </mc:Choice>
        <mc:Fallback xmlns="">
          <p:sp>
            <p:nvSpPr>
              <p:cNvPr id="6147" name="Rectangle 3"/>
              <p:cNvSpPr txBox="1">
                <a:spLocks noRot="1" noChangeAspect="1" noMove="1" noResize="1" noEditPoints="1" noAdjustHandles="1" noChangeArrowheads="1" noChangeShapeType="1" noTextEdit="1"/>
              </p:cNvSpPr>
              <p:nvPr/>
            </p:nvSpPr>
            <p:spPr bwMode="auto">
              <a:xfrm>
                <a:off x="1295400" y="1295400"/>
                <a:ext cx="7467600" cy="3048000"/>
              </a:xfrm>
              <a:prstGeom prst="rect">
                <a:avLst/>
              </a:prstGeom>
              <a:blipFill rotWithShape="1">
                <a:blip r:embed="rId3"/>
                <a:stretch>
                  <a:fillRect l="-898" t="-1400" b="-18000"/>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Tree>
    <p:extLst>
      <p:ext uri="{BB962C8B-B14F-4D97-AF65-F5344CB8AC3E}">
        <p14:creationId xmlns:p14="http://schemas.microsoft.com/office/powerpoint/2010/main" val="16380014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idx="4294967295"/>
          </p:nvPr>
        </p:nvSpPr>
        <p:spPr/>
        <p:txBody>
          <a:bodyPr/>
          <a:lstStyle/>
          <a:p>
            <a:pPr marL="342900" indent="-342900">
              <a:spcBef>
                <a:spcPct val="20000"/>
              </a:spcBef>
            </a:pPr>
            <a:r>
              <a:rPr lang="en-US" dirty="0" smtClean="0"/>
              <a:t>Confidence Interval (Matched Pairs)</a:t>
            </a:r>
          </a:p>
        </p:txBody>
      </p:sp>
      <mc:AlternateContent xmlns:mc="http://schemas.openxmlformats.org/markup-compatibility/2006" xmlns:a14="http://schemas.microsoft.com/office/drawing/2010/main">
        <mc:Choice Requires="a14">
          <p:sp>
            <p:nvSpPr>
              <p:cNvPr id="35843" name="Rectangle 3"/>
              <p:cNvSpPr txBox="1">
                <a:spLocks noChangeArrowheads="1"/>
              </p:cNvSpPr>
              <p:nvPr/>
            </p:nvSpPr>
            <p:spPr bwMode="auto">
              <a:xfrm>
                <a:off x="381000" y="1295400"/>
                <a:ext cx="7467600" cy="3048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marL="342900" indent="-342900" eaLnBrk="0" hangingPunct="0">
                  <a:defRPr sz="3200">
                    <a:solidFill>
                      <a:schemeClr val="tx1"/>
                    </a:solidFill>
                    <a:latin typeface="Arial" pitchFamily="34" charset="0"/>
                    <a:ea typeface="ＭＳ Ｐゴシック" pitchFamily="34" charset="-128"/>
                  </a:defRPr>
                </a:lvl1pPr>
                <a:lvl2pPr marL="742950" indent="-285750" eaLnBrk="0" hangingPunct="0">
                  <a:defRPr sz="3200">
                    <a:solidFill>
                      <a:schemeClr val="tx1"/>
                    </a:solidFill>
                    <a:latin typeface="Arial" pitchFamily="34" charset="0"/>
                    <a:ea typeface="ＭＳ Ｐゴシック" pitchFamily="34" charset="-128"/>
                  </a:defRPr>
                </a:lvl2pPr>
                <a:lvl3pPr marL="1143000" indent="-228600" eaLnBrk="0" hangingPunct="0">
                  <a:defRPr sz="3200">
                    <a:solidFill>
                      <a:schemeClr val="tx1"/>
                    </a:solidFill>
                    <a:latin typeface="Arial" pitchFamily="34" charset="0"/>
                    <a:ea typeface="ＭＳ Ｐゴシック" pitchFamily="34" charset="-128"/>
                  </a:defRPr>
                </a:lvl3pPr>
                <a:lvl4pPr marL="1600200" indent="-228600" eaLnBrk="0" hangingPunct="0">
                  <a:defRPr sz="3200">
                    <a:solidFill>
                      <a:schemeClr val="tx1"/>
                    </a:solidFill>
                    <a:latin typeface="Arial" pitchFamily="34" charset="0"/>
                    <a:ea typeface="ＭＳ Ｐゴシック" pitchFamily="34" charset="-128"/>
                  </a:defRPr>
                </a:lvl4pPr>
                <a:lvl5pPr marL="2057400" indent="-228600" eaLnBrk="0" hangingPunct="0">
                  <a:defRPr sz="32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9pPr>
              </a:lstStyle>
              <a:p>
                <a:pPr>
                  <a:spcBef>
                    <a:spcPct val="20000"/>
                  </a:spcBef>
                  <a:buClr>
                    <a:srgbClr val="1C5696"/>
                  </a:buClr>
                  <a:buSzPct val="80000"/>
                  <a:buFont typeface="Arial" pitchFamily="34" charset="0"/>
                  <a:buChar char="•"/>
                </a:pPr>
                <a:r>
                  <a:rPr lang="en-US" sz="2400" dirty="0" smtClean="0"/>
                  <a:t>(1-</a:t>
                </a:r>
                <a:r>
                  <a:rPr lang="el-GR" sz="2400" dirty="0"/>
                  <a:t>α</a:t>
                </a:r>
                <a:r>
                  <a:rPr lang="en-US" sz="2400" dirty="0"/>
                  <a:t>) * 100% Confidence Interval Formula:</a:t>
                </a:r>
              </a:p>
              <a:p>
                <a:pPr>
                  <a:spcBef>
                    <a:spcPct val="20000"/>
                  </a:spcBef>
                  <a:buClr>
                    <a:srgbClr val="1C5696"/>
                  </a:buClr>
                  <a:buSzPct val="80000"/>
                  <a:buFont typeface="Arial" pitchFamily="34" charset="0"/>
                  <a:buChar char="•"/>
                </a:pPr>
                <a14:m>
                  <m:oMath xmlns:m="http://schemas.openxmlformats.org/officeDocument/2006/math">
                    <m:acc>
                      <m:accPr>
                        <m:chr m:val="̅"/>
                        <m:ctrlPr>
                          <a:rPr lang="en-US" i="1" smtClean="0">
                            <a:latin typeface="Cambria Math"/>
                            <a:ea typeface="Cambria Math"/>
                          </a:rPr>
                        </m:ctrlPr>
                      </m:accPr>
                      <m:e>
                        <m:r>
                          <a:rPr lang="en-US" b="0" i="1" smtClean="0">
                            <a:latin typeface="Cambria Math"/>
                            <a:ea typeface="Cambria Math"/>
                          </a:rPr>
                          <m:t>𝑑</m:t>
                        </m:r>
                      </m:e>
                    </m:acc>
                    <m:r>
                      <a:rPr lang="en-US" i="1">
                        <a:latin typeface="Cambria Math"/>
                        <a:ea typeface="Cambria Math"/>
                      </a:rPr>
                      <m:t>±</m:t>
                    </m:r>
                    <m:sSup>
                      <m:sSupPr>
                        <m:ctrlPr>
                          <a:rPr lang="en-US" i="1">
                            <a:latin typeface="Cambria Math"/>
                            <a:ea typeface="Cambria Math"/>
                          </a:rPr>
                        </m:ctrlPr>
                      </m:sSupPr>
                      <m:e>
                        <m:r>
                          <a:rPr lang="en-US" i="1">
                            <a:latin typeface="Cambria Math"/>
                            <a:ea typeface="Cambria Math"/>
                          </a:rPr>
                          <m:t>𝑡</m:t>
                        </m:r>
                      </m:e>
                      <m:sup>
                        <m:r>
                          <a:rPr lang="en-US" i="1">
                            <a:latin typeface="Cambria Math"/>
                            <a:ea typeface="Cambria Math"/>
                          </a:rPr>
                          <m:t>∗</m:t>
                        </m:r>
                      </m:sup>
                    </m:sSup>
                    <m:r>
                      <a:rPr lang="en-US" i="1">
                        <a:latin typeface="Cambria Math"/>
                        <a:ea typeface="Cambria Math"/>
                      </a:rPr>
                      <m:t>∙</m:t>
                    </m:r>
                    <m:f>
                      <m:fPr>
                        <m:ctrlPr>
                          <a:rPr lang="en-US" i="1">
                            <a:latin typeface="Cambria Math"/>
                            <a:ea typeface="Cambria Math"/>
                          </a:rPr>
                        </m:ctrlPr>
                      </m:fPr>
                      <m:num>
                        <m:sSub>
                          <m:sSubPr>
                            <m:ctrlPr>
                              <a:rPr lang="en-US" i="1" smtClean="0">
                                <a:latin typeface="Cambria Math"/>
                                <a:ea typeface="Cambria Math"/>
                              </a:rPr>
                            </m:ctrlPr>
                          </m:sSubPr>
                          <m:e>
                            <m:r>
                              <a:rPr lang="en-US" b="0" i="1" smtClean="0">
                                <a:latin typeface="Cambria Math"/>
                                <a:ea typeface="Cambria Math"/>
                              </a:rPr>
                              <m:t>𝑠</m:t>
                            </m:r>
                          </m:e>
                          <m:sub>
                            <m:r>
                              <a:rPr lang="en-US" b="0" i="1" smtClean="0">
                                <a:latin typeface="Cambria Math"/>
                                <a:ea typeface="Cambria Math"/>
                              </a:rPr>
                              <m:t>𝑑</m:t>
                            </m:r>
                          </m:sub>
                        </m:sSub>
                      </m:num>
                      <m:den>
                        <m:rad>
                          <m:radPr>
                            <m:degHide m:val="on"/>
                            <m:ctrlPr>
                              <a:rPr lang="en-US" i="1">
                                <a:latin typeface="Cambria Math"/>
                                <a:ea typeface="Cambria Math"/>
                              </a:rPr>
                            </m:ctrlPr>
                          </m:radPr>
                          <m:deg/>
                          <m:e>
                            <m:r>
                              <a:rPr lang="en-US" i="1">
                                <a:latin typeface="Cambria Math"/>
                                <a:ea typeface="Cambria Math"/>
                              </a:rPr>
                              <m:t>𝑛</m:t>
                            </m:r>
                          </m:e>
                        </m:rad>
                      </m:den>
                    </m:f>
                    <m:r>
                      <a:rPr lang="en-US" i="1">
                        <a:latin typeface="Cambria Math"/>
                        <a:ea typeface="Cambria Math"/>
                      </a:rPr>
                      <m:t> </m:t>
                    </m:r>
                  </m:oMath>
                </a14:m>
                <a:r>
                  <a:rPr lang="en-US" sz="2400" dirty="0"/>
                  <a:t>where</a:t>
                </a:r>
              </a:p>
              <a:p>
                <a:pPr>
                  <a:spcBef>
                    <a:spcPct val="20000"/>
                  </a:spcBef>
                  <a:buClr>
                    <a:srgbClr val="1C5696"/>
                  </a:buClr>
                  <a:buSzPct val="80000"/>
                  <a:buFont typeface="Arial" pitchFamily="34" charset="0"/>
                  <a:buChar char="•"/>
                </a:pPr>
                <a14:m>
                  <m:oMath xmlns:m="http://schemas.openxmlformats.org/officeDocument/2006/math">
                    <m:acc>
                      <m:accPr>
                        <m:chr m:val="̅"/>
                        <m:ctrlPr>
                          <a:rPr lang="en-US" sz="2400" i="1" smtClean="0">
                            <a:latin typeface="Cambria Math"/>
                            <a:ea typeface="Cambria Math"/>
                          </a:rPr>
                        </m:ctrlPr>
                      </m:accPr>
                      <m:e>
                        <m:r>
                          <a:rPr lang="en-US" sz="2400" b="0" i="1" smtClean="0">
                            <a:latin typeface="Cambria Math"/>
                            <a:ea typeface="Cambria Math"/>
                          </a:rPr>
                          <m:t>𝑑</m:t>
                        </m:r>
                      </m:e>
                    </m:acc>
                  </m:oMath>
                </a14:m>
                <a:r>
                  <a:rPr lang="en-US" sz="2000" dirty="0"/>
                  <a:t>= Sample Mean Difference (Point Estimate)</a:t>
                </a:r>
              </a:p>
              <a:p>
                <a:pPr>
                  <a:spcBef>
                    <a:spcPct val="20000"/>
                  </a:spcBef>
                  <a:buClr>
                    <a:srgbClr val="1C5696"/>
                  </a:buClr>
                  <a:buSzPct val="80000"/>
                  <a:buFont typeface="Arial" pitchFamily="34" charset="0"/>
                  <a:buChar char="•"/>
                </a:pPr>
                <a:r>
                  <a:rPr lang="en-US" sz="2000" dirty="0"/>
                  <a:t>t* = Critical Value </a:t>
                </a:r>
                <a:r>
                  <a:rPr lang="en-US" sz="2000" dirty="0" smtClean="0"/>
                  <a:t>(</a:t>
                </a:r>
                <a:r>
                  <a:rPr lang="en-US" sz="2000" i="1" dirty="0" smtClean="0"/>
                  <a:t>with </a:t>
                </a:r>
                <a:r>
                  <a:rPr lang="en-US" sz="2000" i="1" dirty="0"/>
                  <a:t>n-1 degrees of freedom</a:t>
                </a:r>
                <a:r>
                  <a:rPr lang="en-US" sz="2000" dirty="0"/>
                  <a:t>)</a:t>
                </a:r>
              </a:p>
              <a:p>
                <a:pPr>
                  <a:spcBef>
                    <a:spcPct val="20000"/>
                  </a:spcBef>
                  <a:buClr>
                    <a:srgbClr val="1C5696"/>
                  </a:buClr>
                  <a:buSzPct val="80000"/>
                  <a:buFont typeface="Arial" pitchFamily="34" charset="0"/>
                  <a:buChar char="•"/>
                </a:pPr>
                <a14:m>
                  <m:oMath xmlns:m="http://schemas.openxmlformats.org/officeDocument/2006/math">
                    <m:sSub>
                      <m:sSubPr>
                        <m:ctrlPr>
                          <a:rPr lang="en-US" sz="2000" i="1" smtClean="0">
                            <a:latin typeface="Cambria Math"/>
                            <a:ea typeface="Cambria Math"/>
                          </a:rPr>
                        </m:ctrlPr>
                      </m:sSubPr>
                      <m:e>
                        <m:r>
                          <a:rPr lang="en-US" sz="2000" b="0" i="1" smtClean="0">
                            <a:latin typeface="Cambria Math"/>
                            <a:ea typeface="Cambria Math"/>
                          </a:rPr>
                          <m:t>𝑠</m:t>
                        </m:r>
                      </m:e>
                      <m:sub>
                        <m:r>
                          <a:rPr lang="en-US" sz="2000" b="0" i="1" smtClean="0">
                            <a:latin typeface="Cambria Math"/>
                            <a:ea typeface="Cambria Math"/>
                          </a:rPr>
                          <m:t>𝑑</m:t>
                        </m:r>
                      </m:sub>
                    </m:sSub>
                  </m:oMath>
                </a14:m>
                <a:r>
                  <a:rPr lang="en-US" sz="2000" dirty="0"/>
                  <a:t> = Sample Standard Deviation of Difference</a:t>
                </a:r>
              </a:p>
              <a:p>
                <a:pPr>
                  <a:spcBef>
                    <a:spcPct val="20000"/>
                  </a:spcBef>
                  <a:buClr>
                    <a:srgbClr val="1C5696"/>
                  </a:buClr>
                  <a:buSzPct val="80000"/>
                  <a:buFont typeface="Arial" pitchFamily="34" charset="0"/>
                  <a:buChar char="•"/>
                </a:pPr>
                <a:r>
                  <a:rPr lang="en-US" sz="2400" b="1" dirty="0"/>
                  <a:t>n = # of Pairs in Sample</a:t>
                </a:r>
              </a:p>
              <a:p>
                <a:pPr>
                  <a:spcBef>
                    <a:spcPct val="20000"/>
                  </a:spcBef>
                  <a:buClr>
                    <a:srgbClr val="1C5696"/>
                  </a:buClr>
                  <a:buSzPct val="80000"/>
                  <a:buFont typeface="Arial" pitchFamily="34" charset="0"/>
                  <a:buChar char="•"/>
                </a:pPr>
                <a14:m>
                  <m:oMath xmlns:m="http://schemas.openxmlformats.org/officeDocument/2006/math">
                    <m:sSup>
                      <m:sSupPr>
                        <m:ctrlPr>
                          <a:rPr lang="en-US" sz="2000" i="1" smtClean="0">
                            <a:latin typeface="Cambria Math"/>
                            <a:ea typeface="Cambria Math"/>
                          </a:rPr>
                        </m:ctrlPr>
                      </m:sSupPr>
                      <m:e>
                        <m:r>
                          <a:rPr lang="en-US" sz="2000" i="1">
                            <a:latin typeface="Cambria Math"/>
                            <a:ea typeface="Cambria Math"/>
                          </a:rPr>
                          <m:t>𝑡</m:t>
                        </m:r>
                      </m:e>
                      <m:sup>
                        <m:r>
                          <a:rPr lang="en-US" sz="2000" i="1">
                            <a:latin typeface="Cambria Math"/>
                            <a:ea typeface="Cambria Math"/>
                          </a:rPr>
                          <m:t>∗</m:t>
                        </m:r>
                      </m:sup>
                    </m:sSup>
                    <m:r>
                      <a:rPr lang="en-US" sz="2000" i="1">
                        <a:latin typeface="Cambria Math"/>
                        <a:ea typeface="Cambria Math"/>
                      </a:rPr>
                      <m:t>∙</m:t>
                    </m:r>
                    <m:f>
                      <m:fPr>
                        <m:ctrlPr>
                          <a:rPr lang="en-US" sz="2000" i="1">
                            <a:latin typeface="Cambria Math"/>
                            <a:ea typeface="Cambria Math"/>
                          </a:rPr>
                        </m:ctrlPr>
                      </m:fPr>
                      <m:num>
                        <m:sSub>
                          <m:sSubPr>
                            <m:ctrlPr>
                              <a:rPr lang="en-US" sz="2000" i="1" smtClean="0">
                                <a:latin typeface="Cambria Math"/>
                                <a:ea typeface="Cambria Math"/>
                              </a:rPr>
                            </m:ctrlPr>
                          </m:sSubPr>
                          <m:e>
                            <m:r>
                              <a:rPr lang="en-US" sz="2000" b="0" i="1" smtClean="0">
                                <a:latin typeface="Cambria Math"/>
                                <a:ea typeface="Cambria Math"/>
                              </a:rPr>
                              <m:t>𝑠</m:t>
                            </m:r>
                          </m:e>
                          <m:sub>
                            <m:r>
                              <a:rPr lang="en-US" sz="2000" b="0" i="1" smtClean="0">
                                <a:latin typeface="Cambria Math"/>
                                <a:ea typeface="Cambria Math"/>
                              </a:rPr>
                              <m:t>𝑑</m:t>
                            </m:r>
                          </m:sub>
                        </m:sSub>
                      </m:num>
                      <m:den>
                        <m:rad>
                          <m:radPr>
                            <m:degHide m:val="on"/>
                            <m:ctrlPr>
                              <a:rPr lang="en-US" sz="2000" i="1">
                                <a:latin typeface="Cambria Math"/>
                                <a:ea typeface="Cambria Math"/>
                              </a:rPr>
                            </m:ctrlPr>
                          </m:radPr>
                          <m:deg/>
                          <m:e>
                            <m:r>
                              <a:rPr lang="en-US" sz="2000" i="1">
                                <a:latin typeface="Cambria Math"/>
                                <a:ea typeface="Cambria Math"/>
                              </a:rPr>
                              <m:t>𝑛</m:t>
                            </m:r>
                          </m:e>
                        </m:rad>
                      </m:den>
                    </m:f>
                    <m:r>
                      <a:rPr lang="en-US" sz="2000" i="1">
                        <a:latin typeface="Cambria Math"/>
                        <a:ea typeface="Cambria Math"/>
                      </a:rPr>
                      <m:t> </m:t>
                    </m:r>
                  </m:oMath>
                </a14:m>
                <a:r>
                  <a:rPr lang="en-US" sz="2000" dirty="0"/>
                  <a:t>= Margin of Error</a:t>
                </a:r>
              </a:p>
              <a:p>
                <a:pPr>
                  <a:spcBef>
                    <a:spcPct val="20000"/>
                  </a:spcBef>
                  <a:buClr>
                    <a:srgbClr val="1C5696"/>
                  </a:buClr>
                  <a:buSzPct val="80000"/>
                </a:pPr>
                <a:endParaRPr lang="en-US" sz="2000" dirty="0"/>
              </a:p>
              <a:p>
                <a:pPr>
                  <a:spcBef>
                    <a:spcPct val="20000"/>
                  </a:spcBef>
                  <a:buClr>
                    <a:srgbClr val="1C5696"/>
                  </a:buClr>
                  <a:buSzPct val="80000"/>
                </a:pPr>
                <a:endParaRPr lang="en-US" sz="2000" dirty="0">
                  <a:solidFill>
                    <a:srgbClr val="79878B"/>
                  </a:solidFill>
                </a:endParaRPr>
              </a:p>
            </p:txBody>
          </p:sp>
        </mc:Choice>
        <mc:Fallback xmlns="">
          <p:sp>
            <p:nvSpPr>
              <p:cNvPr id="35843" name="Rectangle 3"/>
              <p:cNvSpPr txBox="1">
                <a:spLocks noRot="1" noChangeAspect="1" noMove="1" noResize="1" noEditPoints="1" noAdjustHandles="1" noChangeArrowheads="1" noChangeShapeType="1" noTextEdit="1"/>
              </p:cNvSpPr>
              <p:nvPr/>
            </p:nvSpPr>
            <p:spPr bwMode="auto">
              <a:xfrm>
                <a:off x="381000" y="1295400"/>
                <a:ext cx="7467600" cy="3048000"/>
              </a:xfrm>
              <a:prstGeom prst="rect">
                <a:avLst/>
              </a:prstGeom>
              <a:blipFill rotWithShape="1">
                <a:blip r:embed="rId3"/>
                <a:stretch>
                  <a:fillRect l="-653" t="-1400" b="-13200"/>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pic>
        <p:nvPicPr>
          <p:cNvPr id="35846" name="Picture 1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00800" y="3733800"/>
            <a:ext cx="2314575"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688939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idx="4294967295"/>
          </p:nvPr>
        </p:nvSpPr>
        <p:spPr/>
        <p:txBody>
          <a:bodyPr/>
          <a:lstStyle/>
          <a:p>
            <a:pPr marL="342900" indent="-342900">
              <a:spcBef>
                <a:spcPct val="20000"/>
              </a:spcBef>
            </a:pPr>
            <a:r>
              <a:rPr lang="en-US" smtClean="0"/>
              <a:t>Confidence Interval (Independent Samples)</a:t>
            </a:r>
          </a:p>
        </p:txBody>
      </p:sp>
      <mc:AlternateContent xmlns:mc="http://schemas.openxmlformats.org/markup-compatibility/2006" xmlns:a14="http://schemas.microsoft.com/office/drawing/2010/main">
        <mc:Choice Requires="a14">
          <p:sp>
            <p:nvSpPr>
              <p:cNvPr id="22531" name="Rectangle 3"/>
              <p:cNvSpPr txBox="1">
                <a:spLocks noChangeArrowheads="1"/>
              </p:cNvSpPr>
              <p:nvPr/>
            </p:nvSpPr>
            <p:spPr bwMode="auto">
              <a:xfrm>
                <a:off x="533400" y="1295400"/>
                <a:ext cx="8382000" cy="3048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marL="342900" indent="-342900">
                  <a:defRPr sz="3200">
                    <a:solidFill>
                      <a:schemeClr val="tx1"/>
                    </a:solidFill>
                    <a:latin typeface="Arial" pitchFamily="34" charset="0"/>
                    <a:ea typeface="ＭＳ Ｐゴシック" pitchFamily="34" charset="-128"/>
                  </a:defRPr>
                </a:lvl1pPr>
                <a:lvl2pPr marL="742950" indent="-285750">
                  <a:defRPr sz="3200">
                    <a:solidFill>
                      <a:schemeClr val="tx1"/>
                    </a:solidFill>
                    <a:latin typeface="Arial" pitchFamily="34" charset="0"/>
                    <a:ea typeface="ＭＳ Ｐゴシック" pitchFamily="34" charset="-128"/>
                  </a:defRPr>
                </a:lvl2pPr>
                <a:lvl3pPr marL="1143000" indent="-228600">
                  <a:defRPr sz="3200">
                    <a:solidFill>
                      <a:schemeClr val="tx1"/>
                    </a:solidFill>
                    <a:latin typeface="Arial" pitchFamily="34" charset="0"/>
                    <a:ea typeface="ＭＳ Ｐゴシック" pitchFamily="34" charset="-128"/>
                  </a:defRPr>
                </a:lvl3pPr>
                <a:lvl4pPr marL="1600200" indent="-228600">
                  <a:defRPr sz="3200">
                    <a:solidFill>
                      <a:schemeClr val="tx1"/>
                    </a:solidFill>
                    <a:latin typeface="Arial" pitchFamily="34" charset="0"/>
                    <a:ea typeface="ＭＳ Ｐゴシック" pitchFamily="34" charset="-128"/>
                  </a:defRPr>
                </a:lvl4pPr>
                <a:lvl5pPr marL="2057400" indent="-228600">
                  <a:defRPr sz="3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9pPr>
              </a:lstStyle>
              <a:p>
                <a:r>
                  <a:rPr lang="en-US" sz="2400" dirty="0" smtClean="0"/>
                  <a:t>(1-</a:t>
                </a:r>
                <a:r>
                  <a:rPr lang="el-GR" sz="2400" dirty="0"/>
                  <a:t>α</a:t>
                </a:r>
                <a:r>
                  <a:rPr lang="en-US" sz="2400" dirty="0"/>
                  <a:t>) * 100% Confidence Interval Formula</a:t>
                </a:r>
                <a:r>
                  <a:rPr lang="en-US" sz="2400" dirty="0" smtClean="0"/>
                  <a:t>:</a:t>
                </a:r>
              </a:p>
              <a:p>
                <a14:m>
                  <m:oMath xmlns:m="http://schemas.openxmlformats.org/officeDocument/2006/math">
                    <m:d>
                      <m:dPr>
                        <m:ctrlPr>
                          <a:rPr lang="en-US" sz="2400" i="1" smtClean="0">
                            <a:latin typeface="Cambria Math"/>
                          </a:rPr>
                        </m:ctrlPr>
                      </m:dPr>
                      <m:e>
                        <m:sSub>
                          <m:sSubPr>
                            <m:ctrlPr>
                              <a:rPr lang="en-US" sz="2400" i="1" smtClean="0">
                                <a:latin typeface="Cambria Math"/>
                              </a:rPr>
                            </m:ctrlPr>
                          </m:sSubPr>
                          <m:e>
                            <m:acc>
                              <m:accPr>
                                <m:chr m:val="̅"/>
                                <m:ctrlPr>
                                  <a:rPr lang="en-US" sz="2400" i="1" smtClean="0">
                                    <a:latin typeface="Cambria Math"/>
                                  </a:rPr>
                                </m:ctrlPr>
                              </m:accPr>
                              <m:e>
                                <m:r>
                                  <a:rPr lang="en-US" sz="2400" b="0" i="1" smtClean="0">
                                    <a:latin typeface="Cambria Math"/>
                                  </a:rPr>
                                  <m:t>𝑥</m:t>
                                </m:r>
                              </m:e>
                            </m:acc>
                          </m:e>
                          <m:sub>
                            <m:r>
                              <a:rPr lang="en-US" sz="2400" b="0" i="1" smtClean="0">
                                <a:latin typeface="Cambria Math"/>
                              </a:rPr>
                              <m:t>1</m:t>
                            </m:r>
                          </m:sub>
                        </m:sSub>
                        <m:r>
                          <a:rPr lang="en-US" sz="2400" b="0" i="1" smtClean="0">
                            <a:latin typeface="Cambria Math"/>
                          </a:rPr>
                          <m:t>−</m:t>
                        </m:r>
                        <m:sSub>
                          <m:sSubPr>
                            <m:ctrlPr>
                              <a:rPr lang="en-US" sz="2400" i="1" smtClean="0">
                                <a:latin typeface="Cambria Math"/>
                              </a:rPr>
                            </m:ctrlPr>
                          </m:sSubPr>
                          <m:e>
                            <m:acc>
                              <m:accPr>
                                <m:chr m:val="̅"/>
                                <m:ctrlPr>
                                  <a:rPr lang="en-US" sz="2400" i="1" smtClean="0">
                                    <a:latin typeface="Cambria Math"/>
                                  </a:rPr>
                                </m:ctrlPr>
                              </m:accPr>
                              <m:e>
                                <m:r>
                                  <a:rPr lang="en-US" sz="2400" b="0" i="1" smtClean="0">
                                    <a:latin typeface="Cambria Math"/>
                                  </a:rPr>
                                  <m:t>𝑥</m:t>
                                </m:r>
                              </m:e>
                            </m:acc>
                          </m:e>
                          <m:sub>
                            <m:r>
                              <a:rPr lang="en-US" sz="2400" b="0" i="1" smtClean="0">
                                <a:latin typeface="Cambria Math"/>
                              </a:rPr>
                              <m:t>2</m:t>
                            </m:r>
                          </m:sub>
                        </m:sSub>
                      </m:e>
                    </m:d>
                    <m:r>
                      <a:rPr lang="en-US" sz="2400" i="1" smtClean="0">
                        <a:latin typeface="Cambria Math"/>
                        <a:ea typeface="Cambria Math"/>
                      </a:rPr>
                      <m:t>±</m:t>
                    </m:r>
                    <m:d>
                      <m:dPr>
                        <m:ctrlPr>
                          <a:rPr lang="en-US" sz="2400" i="1" smtClean="0">
                            <a:latin typeface="Cambria Math"/>
                            <a:ea typeface="Cambria Math"/>
                          </a:rPr>
                        </m:ctrlPr>
                      </m:dPr>
                      <m:e>
                        <m:sSup>
                          <m:sSupPr>
                            <m:ctrlPr>
                              <a:rPr lang="en-US" sz="2400" i="1" smtClean="0">
                                <a:latin typeface="Cambria Math"/>
                                <a:ea typeface="Cambria Math"/>
                              </a:rPr>
                            </m:ctrlPr>
                          </m:sSupPr>
                          <m:e>
                            <m:r>
                              <a:rPr lang="en-US" sz="2400" b="0" i="1" smtClean="0">
                                <a:latin typeface="Cambria Math"/>
                                <a:ea typeface="Cambria Math"/>
                              </a:rPr>
                              <m:t>𝑡</m:t>
                            </m:r>
                          </m:e>
                          <m:sup>
                            <m:r>
                              <a:rPr lang="en-US" sz="2400" b="0" i="1" smtClean="0">
                                <a:latin typeface="Cambria Math"/>
                                <a:ea typeface="Cambria Math"/>
                              </a:rPr>
                              <m:t>∗</m:t>
                            </m:r>
                          </m:sup>
                        </m:sSup>
                        <m:rad>
                          <m:radPr>
                            <m:degHide m:val="on"/>
                            <m:ctrlPr>
                              <a:rPr lang="en-US" sz="2400" i="1" smtClean="0">
                                <a:latin typeface="Cambria Math"/>
                                <a:ea typeface="Cambria Math"/>
                              </a:rPr>
                            </m:ctrlPr>
                          </m:radPr>
                          <m:deg/>
                          <m:e>
                            <m:f>
                              <m:fPr>
                                <m:ctrlPr>
                                  <a:rPr lang="en-US" sz="2400" i="1" smtClean="0">
                                    <a:latin typeface="Cambria Math"/>
                                    <a:ea typeface="Cambria Math"/>
                                  </a:rPr>
                                </m:ctrlPr>
                              </m:fPr>
                              <m:num>
                                <m:sSup>
                                  <m:sSupPr>
                                    <m:ctrlPr>
                                      <a:rPr lang="en-US" sz="2400" i="1" smtClean="0">
                                        <a:latin typeface="Cambria Math"/>
                                        <a:ea typeface="Cambria Math"/>
                                      </a:rPr>
                                    </m:ctrlPr>
                                  </m:sSupPr>
                                  <m:e>
                                    <m:sSub>
                                      <m:sSubPr>
                                        <m:ctrlPr>
                                          <a:rPr lang="en-US" sz="2400" i="1" smtClean="0">
                                            <a:latin typeface="Cambria Math"/>
                                            <a:ea typeface="Cambria Math"/>
                                          </a:rPr>
                                        </m:ctrlPr>
                                      </m:sSubPr>
                                      <m:e>
                                        <m:r>
                                          <a:rPr lang="en-US" sz="2400" b="0" i="1" smtClean="0">
                                            <a:latin typeface="Cambria Math"/>
                                            <a:ea typeface="Cambria Math"/>
                                          </a:rPr>
                                          <m:t>𝑠</m:t>
                                        </m:r>
                                      </m:e>
                                      <m:sub>
                                        <m:r>
                                          <a:rPr lang="en-US" sz="2400" b="0" i="1" smtClean="0">
                                            <a:latin typeface="Cambria Math"/>
                                            <a:ea typeface="Cambria Math"/>
                                          </a:rPr>
                                          <m:t>1</m:t>
                                        </m:r>
                                      </m:sub>
                                    </m:sSub>
                                  </m:e>
                                  <m:sup>
                                    <m:r>
                                      <a:rPr lang="en-US" sz="2400" b="0" i="1" smtClean="0">
                                        <a:latin typeface="Cambria Math"/>
                                        <a:ea typeface="Cambria Math"/>
                                      </a:rPr>
                                      <m:t>2</m:t>
                                    </m:r>
                                  </m:sup>
                                </m:sSup>
                              </m:num>
                              <m:den>
                                <m:sSub>
                                  <m:sSubPr>
                                    <m:ctrlPr>
                                      <a:rPr lang="en-US" sz="2400" i="1" smtClean="0">
                                        <a:latin typeface="Cambria Math"/>
                                        <a:ea typeface="Cambria Math"/>
                                      </a:rPr>
                                    </m:ctrlPr>
                                  </m:sSubPr>
                                  <m:e>
                                    <m:r>
                                      <a:rPr lang="en-US" sz="2400" b="0" i="1" smtClean="0">
                                        <a:latin typeface="Cambria Math"/>
                                        <a:ea typeface="Cambria Math"/>
                                      </a:rPr>
                                      <m:t>𝑛</m:t>
                                    </m:r>
                                  </m:e>
                                  <m:sub>
                                    <m:r>
                                      <a:rPr lang="en-US" sz="2400" b="0" i="1" smtClean="0">
                                        <a:latin typeface="Cambria Math"/>
                                        <a:ea typeface="Cambria Math"/>
                                      </a:rPr>
                                      <m:t>1</m:t>
                                    </m:r>
                                  </m:sub>
                                </m:sSub>
                              </m:den>
                            </m:f>
                            <m:r>
                              <a:rPr lang="en-US" sz="2400" b="0" i="1" smtClean="0">
                                <a:latin typeface="Cambria Math"/>
                                <a:ea typeface="Cambria Math"/>
                              </a:rPr>
                              <m:t>+</m:t>
                            </m:r>
                            <m:f>
                              <m:fPr>
                                <m:ctrlPr>
                                  <a:rPr lang="en-US" sz="2400" i="1" smtClean="0">
                                    <a:latin typeface="Cambria Math"/>
                                    <a:ea typeface="Cambria Math"/>
                                  </a:rPr>
                                </m:ctrlPr>
                              </m:fPr>
                              <m:num>
                                <m:sSup>
                                  <m:sSupPr>
                                    <m:ctrlPr>
                                      <a:rPr lang="en-US" sz="2400" i="1" smtClean="0">
                                        <a:latin typeface="Cambria Math"/>
                                        <a:ea typeface="Cambria Math"/>
                                      </a:rPr>
                                    </m:ctrlPr>
                                  </m:sSupPr>
                                  <m:e>
                                    <m:sSub>
                                      <m:sSubPr>
                                        <m:ctrlPr>
                                          <a:rPr lang="en-US" sz="2400" i="1" smtClean="0">
                                            <a:latin typeface="Cambria Math"/>
                                            <a:ea typeface="Cambria Math"/>
                                          </a:rPr>
                                        </m:ctrlPr>
                                      </m:sSubPr>
                                      <m:e>
                                        <m:r>
                                          <a:rPr lang="en-US" sz="2400" b="0" i="1" smtClean="0">
                                            <a:latin typeface="Cambria Math"/>
                                            <a:ea typeface="Cambria Math"/>
                                          </a:rPr>
                                          <m:t>𝑠</m:t>
                                        </m:r>
                                      </m:e>
                                      <m:sub>
                                        <m:r>
                                          <a:rPr lang="en-US" sz="2400" b="0" i="1" smtClean="0">
                                            <a:latin typeface="Cambria Math"/>
                                            <a:ea typeface="Cambria Math"/>
                                          </a:rPr>
                                          <m:t>2</m:t>
                                        </m:r>
                                      </m:sub>
                                    </m:sSub>
                                  </m:e>
                                  <m:sup>
                                    <m:r>
                                      <a:rPr lang="en-US" sz="2400" b="0" i="1" smtClean="0">
                                        <a:latin typeface="Cambria Math"/>
                                        <a:ea typeface="Cambria Math"/>
                                      </a:rPr>
                                      <m:t>2</m:t>
                                    </m:r>
                                  </m:sup>
                                </m:sSup>
                              </m:num>
                              <m:den>
                                <m:sSub>
                                  <m:sSubPr>
                                    <m:ctrlPr>
                                      <a:rPr lang="en-US" sz="2400" i="1" smtClean="0">
                                        <a:latin typeface="Cambria Math"/>
                                        <a:ea typeface="Cambria Math"/>
                                      </a:rPr>
                                    </m:ctrlPr>
                                  </m:sSubPr>
                                  <m:e>
                                    <m:r>
                                      <a:rPr lang="en-US" sz="2400" b="0" i="1" smtClean="0">
                                        <a:latin typeface="Cambria Math"/>
                                        <a:ea typeface="Cambria Math"/>
                                      </a:rPr>
                                      <m:t>𝑛</m:t>
                                    </m:r>
                                  </m:e>
                                  <m:sub>
                                    <m:r>
                                      <a:rPr lang="en-US" sz="2400" b="0" i="1" smtClean="0">
                                        <a:latin typeface="Cambria Math"/>
                                        <a:ea typeface="Cambria Math"/>
                                      </a:rPr>
                                      <m:t>2</m:t>
                                    </m:r>
                                  </m:sub>
                                </m:sSub>
                              </m:den>
                            </m:f>
                          </m:e>
                        </m:rad>
                      </m:e>
                    </m:d>
                  </m:oMath>
                </a14:m>
                <a:endParaRPr lang="en-US" sz="2400" dirty="0" smtClean="0"/>
              </a:p>
              <a:p>
                <a:pPr>
                  <a:buFontTx/>
                  <a:buNone/>
                </a:pPr>
                <a:r>
                  <a:rPr lang="en-US" sz="2400" dirty="0" smtClean="0"/>
                  <a:t>where</a:t>
                </a:r>
                <a:endParaRPr lang="en-US" sz="2400" dirty="0"/>
              </a:p>
              <a:p>
                <a14:m>
                  <m:oMath xmlns:m="http://schemas.openxmlformats.org/officeDocument/2006/math">
                    <m:sSub>
                      <m:sSubPr>
                        <m:ctrlPr>
                          <a:rPr lang="en-US" sz="2000" i="1" smtClean="0">
                            <a:latin typeface="Cambria Math"/>
                          </a:rPr>
                        </m:ctrlPr>
                      </m:sSubPr>
                      <m:e>
                        <m:acc>
                          <m:accPr>
                            <m:chr m:val="̅"/>
                            <m:ctrlPr>
                              <a:rPr lang="en-US" sz="2000" i="1" smtClean="0">
                                <a:latin typeface="Cambria Math"/>
                              </a:rPr>
                            </m:ctrlPr>
                          </m:accPr>
                          <m:e>
                            <m:r>
                              <a:rPr lang="en-US" sz="2000" b="0" i="1" smtClean="0">
                                <a:latin typeface="Cambria Math"/>
                              </a:rPr>
                              <m:t>𝑥</m:t>
                            </m:r>
                          </m:e>
                        </m:acc>
                      </m:e>
                      <m:sub>
                        <m:r>
                          <a:rPr lang="en-US" sz="2000" b="0" i="1" smtClean="0">
                            <a:latin typeface="Cambria Math"/>
                          </a:rPr>
                          <m:t>1</m:t>
                        </m:r>
                      </m:sub>
                    </m:sSub>
                  </m:oMath>
                </a14:m>
                <a:r>
                  <a:rPr lang="en-US" sz="2000" dirty="0" smtClean="0"/>
                  <a:t>= </a:t>
                </a:r>
                <a:r>
                  <a:rPr lang="en-US" sz="2000" dirty="0"/>
                  <a:t>First Sample Mean ; </a:t>
                </a:r>
                <a14:m>
                  <m:oMath xmlns:m="http://schemas.openxmlformats.org/officeDocument/2006/math">
                    <m:sSub>
                      <m:sSubPr>
                        <m:ctrlPr>
                          <a:rPr lang="en-US" sz="2000" i="1" smtClean="0">
                            <a:latin typeface="Cambria Math"/>
                          </a:rPr>
                        </m:ctrlPr>
                      </m:sSubPr>
                      <m:e>
                        <m:acc>
                          <m:accPr>
                            <m:chr m:val="̅"/>
                            <m:ctrlPr>
                              <a:rPr lang="en-US" sz="2000" i="1" smtClean="0">
                                <a:latin typeface="Cambria Math"/>
                              </a:rPr>
                            </m:ctrlPr>
                          </m:accPr>
                          <m:e>
                            <m:r>
                              <a:rPr lang="en-US" sz="2000" b="0" i="1" smtClean="0">
                                <a:latin typeface="Cambria Math"/>
                              </a:rPr>
                              <m:t>𝑥</m:t>
                            </m:r>
                          </m:e>
                        </m:acc>
                      </m:e>
                      <m:sub>
                        <m:r>
                          <a:rPr lang="en-US" sz="2000" b="0" i="1" smtClean="0">
                            <a:latin typeface="Cambria Math"/>
                          </a:rPr>
                          <m:t>2</m:t>
                        </m:r>
                      </m:sub>
                    </m:sSub>
                  </m:oMath>
                </a14:m>
                <a:r>
                  <a:rPr lang="en-US" sz="2000" dirty="0" smtClean="0"/>
                  <a:t>=Second </a:t>
                </a:r>
                <a:r>
                  <a:rPr lang="en-US" sz="2000" dirty="0"/>
                  <a:t>Sample Mean </a:t>
                </a:r>
              </a:p>
              <a:p>
                <a:r>
                  <a:rPr lang="en-US" sz="2000" dirty="0"/>
                  <a:t>t* = Critical Value (Use levels of confidence and degrees of freedom)</a:t>
                </a:r>
              </a:p>
              <a:p>
                <a:r>
                  <a:rPr lang="en-US" sz="2000" dirty="0"/>
                  <a:t>s</a:t>
                </a:r>
                <a:r>
                  <a:rPr lang="en-US" sz="2000" baseline="-25000" dirty="0"/>
                  <a:t>1</a:t>
                </a:r>
                <a:r>
                  <a:rPr lang="en-US" sz="2000" baseline="30000" dirty="0"/>
                  <a:t> </a:t>
                </a:r>
                <a:r>
                  <a:rPr lang="en-US" sz="2000" dirty="0"/>
                  <a:t>= First Sample Std. Dev.; s</a:t>
                </a:r>
                <a:r>
                  <a:rPr lang="en-US" sz="2000" baseline="-25000" dirty="0"/>
                  <a:t>2</a:t>
                </a:r>
                <a:r>
                  <a:rPr lang="en-US" sz="2000" dirty="0"/>
                  <a:t> = Second Sample Std. Dev.</a:t>
                </a:r>
              </a:p>
              <a:p>
                <a:r>
                  <a:rPr lang="en-US" sz="2000" dirty="0"/>
                  <a:t>n</a:t>
                </a:r>
                <a:r>
                  <a:rPr lang="en-US" sz="2000" baseline="-25000" dirty="0"/>
                  <a:t>1</a:t>
                </a:r>
                <a:r>
                  <a:rPr lang="en-US" sz="2000" dirty="0"/>
                  <a:t> = First Sample Size; n</a:t>
                </a:r>
                <a:r>
                  <a:rPr lang="en-US" sz="2000" baseline="-25000" dirty="0"/>
                  <a:t>2</a:t>
                </a:r>
                <a:r>
                  <a:rPr lang="en-US" sz="2000" dirty="0"/>
                  <a:t> = Second Sample Size</a:t>
                </a:r>
              </a:p>
              <a:p>
                <a14:m>
                  <m:oMath xmlns:m="http://schemas.openxmlformats.org/officeDocument/2006/math">
                    <m:d>
                      <m:dPr>
                        <m:ctrlPr>
                          <a:rPr lang="en-US" sz="2000" i="1" smtClean="0">
                            <a:latin typeface="Cambria Math"/>
                            <a:ea typeface="Cambria Math"/>
                          </a:rPr>
                        </m:ctrlPr>
                      </m:dPr>
                      <m:e>
                        <m:sSup>
                          <m:sSupPr>
                            <m:ctrlPr>
                              <a:rPr lang="en-US" sz="2000" i="1" smtClean="0">
                                <a:latin typeface="Cambria Math"/>
                                <a:ea typeface="Cambria Math"/>
                              </a:rPr>
                            </m:ctrlPr>
                          </m:sSupPr>
                          <m:e>
                            <m:r>
                              <a:rPr lang="en-US" sz="2000" b="0" i="1" smtClean="0">
                                <a:latin typeface="Cambria Math"/>
                                <a:ea typeface="Cambria Math"/>
                              </a:rPr>
                              <m:t>𝑡</m:t>
                            </m:r>
                          </m:e>
                          <m:sup>
                            <m:r>
                              <a:rPr lang="en-US" sz="2000" b="0" i="1" smtClean="0">
                                <a:latin typeface="Cambria Math"/>
                                <a:ea typeface="Cambria Math"/>
                              </a:rPr>
                              <m:t>∗</m:t>
                            </m:r>
                          </m:sup>
                        </m:sSup>
                        <m:rad>
                          <m:radPr>
                            <m:degHide m:val="on"/>
                            <m:ctrlPr>
                              <a:rPr lang="en-US" sz="2000" i="1" smtClean="0">
                                <a:latin typeface="Cambria Math"/>
                                <a:ea typeface="Cambria Math"/>
                              </a:rPr>
                            </m:ctrlPr>
                          </m:radPr>
                          <m:deg/>
                          <m:e>
                            <m:f>
                              <m:fPr>
                                <m:ctrlPr>
                                  <a:rPr lang="en-US" sz="2000" i="1" smtClean="0">
                                    <a:latin typeface="Cambria Math"/>
                                    <a:ea typeface="Cambria Math"/>
                                  </a:rPr>
                                </m:ctrlPr>
                              </m:fPr>
                              <m:num>
                                <m:sSup>
                                  <m:sSupPr>
                                    <m:ctrlPr>
                                      <a:rPr lang="en-US" sz="2000" i="1" smtClean="0">
                                        <a:latin typeface="Cambria Math"/>
                                        <a:ea typeface="Cambria Math"/>
                                      </a:rPr>
                                    </m:ctrlPr>
                                  </m:sSupPr>
                                  <m:e>
                                    <m:sSub>
                                      <m:sSubPr>
                                        <m:ctrlPr>
                                          <a:rPr lang="en-US" sz="2000" i="1" smtClean="0">
                                            <a:latin typeface="Cambria Math"/>
                                            <a:ea typeface="Cambria Math"/>
                                          </a:rPr>
                                        </m:ctrlPr>
                                      </m:sSubPr>
                                      <m:e>
                                        <m:r>
                                          <a:rPr lang="en-US" sz="2000" b="0" i="1" smtClean="0">
                                            <a:latin typeface="Cambria Math"/>
                                            <a:ea typeface="Cambria Math"/>
                                          </a:rPr>
                                          <m:t>𝑠</m:t>
                                        </m:r>
                                      </m:e>
                                      <m:sub>
                                        <m:r>
                                          <a:rPr lang="en-US" sz="2000" b="0" i="1" smtClean="0">
                                            <a:latin typeface="Cambria Math"/>
                                            <a:ea typeface="Cambria Math"/>
                                          </a:rPr>
                                          <m:t>1</m:t>
                                        </m:r>
                                      </m:sub>
                                    </m:sSub>
                                  </m:e>
                                  <m:sup>
                                    <m:r>
                                      <a:rPr lang="en-US" sz="2000" b="0" i="1" smtClean="0">
                                        <a:latin typeface="Cambria Math"/>
                                        <a:ea typeface="Cambria Math"/>
                                      </a:rPr>
                                      <m:t>2</m:t>
                                    </m:r>
                                  </m:sup>
                                </m:sSup>
                              </m:num>
                              <m:den>
                                <m:sSub>
                                  <m:sSubPr>
                                    <m:ctrlPr>
                                      <a:rPr lang="en-US" sz="2000" i="1" smtClean="0">
                                        <a:latin typeface="Cambria Math"/>
                                        <a:ea typeface="Cambria Math"/>
                                      </a:rPr>
                                    </m:ctrlPr>
                                  </m:sSubPr>
                                  <m:e>
                                    <m:r>
                                      <a:rPr lang="en-US" sz="2000" b="0" i="1" smtClean="0">
                                        <a:latin typeface="Cambria Math"/>
                                        <a:ea typeface="Cambria Math"/>
                                      </a:rPr>
                                      <m:t>𝑛</m:t>
                                    </m:r>
                                  </m:e>
                                  <m:sub>
                                    <m:r>
                                      <a:rPr lang="en-US" sz="2000" b="0" i="1" smtClean="0">
                                        <a:latin typeface="Cambria Math"/>
                                        <a:ea typeface="Cambria Math"/>
                                      </a:rPr>
                                      <m:t>1</m:t>
                                    </m:r>
                                  </m:sub>
                                </m:sSub>
                              </m:den>
                            </m:f>
                            <m:r>
                              <a:rPr lang="en-US" sz="2000" b="0" i="1" smtClean="0">
                                <a:latin typeface="Cambria Math"/>
                                <a:ea typeface="Cambria Math"/>
                              </a:rPr>
                              <m:t>+</m:t>
                            </m:r>
                            <m:f>
                              <m:fPr>
                                <m:ctrlPr>
                                  <a:rPr lang="en-US" sz="2000" i="1" smtClean="0">
                                    <a:latin typeface="Cambria Math"/>
                                    <a:ea typeface="Cambria Math"/>
                                  </a:rPr>
                                </m:ctrlPr>
                              </m:fPr>
                              <m:num>
                                <m:sSup>
                                  <m:sSupPr>
                                    <m:ctrlPr>
                                      <a:rPr lang="en-US" sz="2000" i="1" smtClean="0">
                                        <a:latin typeface="Cambria Math"/>
                                        <a:ea typeface="Cambria Math"/>
                                      </a:rPr>
                                    </m:ctrlPr>
                                  </m:sSupPr>
                                  <m:e>
                                    <m:sSub>
                                      <m:sSubPr>
                                        <m:ctrlPr>
                                          <a:rPr lang="en-US" sz="2000" i="1" smtClean="0">
                                            <a:latin typeface="Cambria Math"/>
                                            <a:ea typeface="Cambria Math"/>
                                          </a:rPr>
                                        </m:ctrlPr>
                                      </m:sSubPr>
                                      <m:e>
                                        <m:r>
                                          <a:rPr lang="en-US" sz="2000" b="0" i="1" smtClean="0">
                                            <a:latin typeface="Cambria Math"/>
                                            <a:ea typeface="Cambria Math"/>
                                          </a:rPr>
                                          <m:t>𝑠</m:t>
                                        </m:r>
                                      </m:e>
                                      <m:sub>
                                        <m:r>
                                          <a:rPr lang="en-US" sz="2000" b="0" i="1" smtClean="0">
                                            <a:latin typeface="Cambria Math"/>
                                            <a:ea typeface="Cambria Math"/>
                                          </a:rPr>
                                          <m:t>2</m:t>
                                        </m:r>
                                      </m:sub>
                                    </m:sSub>
                                  </m:e>
                                  <m:sup>
                                    <m:r>
                                      <a:rPr lang="en-US" sz="2000" b="0" i="1" smtClean="0">
                                        <a:latin typeface="Cambria Math"/>
                                        <a:ea typeface="Cambria Math"/>
                                      </a:rPr>
                                      <m:t>2</m:t>
                                    </m:r>
                                  </m:sup>
                                </m:sSup>
                              </m:num>
                              <m:den>
                                <m:sSub>
                                  <m:sSubPr>
                                    <m:ctrlPr>
                                      <a:rPr lang="en-US" sz="2000" i="1" smtClean="0">
                                        <a:latin typeface="Cambria Math"/>
                                        <a:ea typeface="Cambria Math"/>
                                      </a:rPr>
                                    </m:ctrlPr>
                                  </m:sSubPr>
                                  <m:e>
                                    <m:r>
                                      <a:rPr lang="en-US" sz="2000" b="0" i="1" smtClean="0">
                                        <a:latin typeface="Cambria Math"/>
                                        <a:ea typeface="Cambria Math"/>
                                      </a:rPr>
                                      <m:t>𝑛</m:t>
                                    </m:r>
                                  </m:e>
                                  <m:sub>
                                    <m:r>
                                      <a:rPr lang="en-US" sz="2000" b="0" i="1" smtClean="0">
                                        <a:latin typeface="Cambria Math"/>
                                        <a:ea typeface="Cambria Math"/>
                                      </a:rPr>
                                      <m:t>2</m:t>
                                    </m:r>
                                  </m:sub>
                                </m:sSub>
                              </m:den>
                            </m:f>
                          </m:e>
                        </m:rad>
                      </m:e>
                    </m:d>
                  </m:oMath>
                </a14:m>
                <a:r>
                  <a:rPr lang="en-US" sz="2000" dirty="0"/>
                  <a:t>= Margin of Error</a:t>
                </a:r>
              </a:p>
              <a:p>
                <a:pPr>
                  <a:buFontTx/>
                  <a:buNone/>
                </a:pPr>
                <a:endParaRPr lang="en-US" sz="2000" dirty="0"/>
              </a:p>
              <a:p>
                <a:pPr>
                  <a:buFontTx/>
                  <a:buNone/>
                </a:pPr>
                <a:endParaRPr lang="en-US" sz="2000" dirty="0">
                  <a:solidFill>
                    <a:srgbClr val="79878B"/>
                  </a:solidFill>
                </a:endParaRPr>
              </a:p>
            </p:txBody>
          </p:sp>
        </mc:Choice>
        <mc:Fallback xmlns="">
          <p:sp>
            <p:nvSpPr>
              <p:cNvPr id="22531" name="Rectangle 3"/>
              <p:cNvSpPr txBox="1">
                <a:spLocks noRot="1" noChangeAspect="1" noMove="1" noResize="1" noEditPoints="1" noAdjustHandles="1" noChangeArrowheads="1" noChangeShapeType="1" noTextEdit="1"/>
              </p:cNvSpPr>
              <p:nvPr/>
            </p:nvSpPr>
            <p:spPr bwMode="auto">
              <a:xfrm>
                <a:off x="533400" y="1295400"/>
                <a:ext cx="8382000" cy="3048000"/>
              </a:xfrm>
              <a:prstGeom prst="rect">
                <a:avLst/>
              </a:prstGeom>
              <a:blipFill rotWithShape="1">
                <a:blip r:embed="rId3"/>
                <a:stretch>
                  <a:fillRect l="-1164" t="-1400" b="-35000"/>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pic>
        <p:nvPicPr>
          <p:cNvPr id="22536" name="Picture 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24600" y="4999038"/>
            <a:ext cx="2743200" cy="1706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7" name="TextBox 14"/>
          <p:cNvSpPr txBox="1">
            <a:spLocks noChangeArrowheads="1"/>
          </p:cNvSpPr>
          <p:nvPr/>
        </p:nvSpPr>
        <p:spPr bwMode="auto">
          <a:xfrm>
            <a:off x="6918325" y="4643438"/>
            <a:ext cx="14351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Arial" pitchFamily="34" charset="0"/>
                <a:ea typeface="ＭＳ Ｐゴシック" pitchFamily="34" charset="-128"/>
              </a:defRPr>
            </a:lvl1pPr>
            <a:lvl2pPr marL="742950" indent="-285750">
              <a:defRPr sz="3200">
                <a:solidFill>
                  <a:schemeClr val="tx1"/>
                </a:solidFill>
                <a:latin typeface="Arial" pitchFamily="34" charset="0"/>
                <a:ea typeface="ＭＳ Ｐゴシック" pitchFamily="34" charset="-128"/>
              </a:defRPr>
            </a:lvl2pPr>
            <a:lvl3pPr marL="1143000" indent="-228600">
              <a:defRPr sz="3200">
                <a:solidFill>
                  <a:schemeClr val="tx1"/>
                </a:solidFill>
                <a:latin typeface="Arial" pitchFamily="34" charset="0"/>
                <a:ea typeface="ＭＳ Ｐゴシック" pitchFamily="34" charset="-128"/>
              </a:defRPr>
            </a:lvl3pPr>
            <a:lvl4pPr marL="1600200" indent="-228600">
              <a:defRPr sz="3200">
                <a:solidFill>
                  <a:schemeClr val="tx1"/>
                </a:solidFill>
                <a:latin typeface="Arial" pitchFamily="34" charset="0"/>
                <a:ea typeface="ＭＳ Ｐゴシック" pitchFamily="34" charset="-128"/>
              </a:defRPr>
            </a:lvl4pPr>
            <a:lvl5pPr marL="2057400" indent="-228600">
              <a:defRPr sz="3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9pPr>
          </a:lstStyle>
          <a:p>
            <a:pPr>
              <a:buFont typeface="Arial" pitchFamily="34" charset="0"/>
              <a:buNone/>
            </a:pPr>
            <a:r>
              <a:rPr lang="en-US" sz="1600"/>
              <a:t>Statistics Test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idx="4294967295"/>
          </p:nvPr>
        </p:nvSpPr>
        <p:spPr/>
        <p:txBody>
          <a:bodyPr/>
          <a:lstStyle/>
          <a:p>
            <a:pPr marL="342900" indent="-342900">
              <a:spcBef>
                <a:spcPct val="20000"/>
              </a:spcBef>
            </a:pPr>
            <a:r>
              <a:rPr lang="en-US" smtClean="0"/>
              <a:t>Confidence Interval – Independent Samples (Example)</a:t>
            </a:r>
          </a:p>
        </p:txBody>
      </p:sp>
      <p:sp>
        <p:nvSpPr>
          <p:cNvPr id="11267" name="Rectangle 3"/>
          <p:cNvSpPr txBox="1">
            <a:spLocks noChangeArrowheads="1"/>
          </p:cNvSpPr>
          <p:nvPr/>
        </p:nvSpPr>
        <p:spPr bwMode="auto">
          <a:xfrm>
            <a:off x="76200" y="1219200"/>
            <a:ext cx="8991600" cy="2514600"/>
          </a:xfrm>
          <a:prstGeom prst="rect">
            <a:avLst/>
          </a:prstGeom>
          <a:noFill/>
          <a:ln w="9525">
            <a:noFill/>
            <a:miter lim="800000"/>
            <a:headEnd/>
            <a:tailEnd/>
          </a:ln>
        </p:spPr>
        <p:txBody>
          <a:bodyPr/>
          <a:lstStyle/>
          <a:p>
            <a:pPr eaLnBrk="1" hangingPunct="1">
              <a:spcBef>
                <a:spcPct val="0"/>
              </a:spcBef>
              <a:buClrTx/>
              <a:buSzTx/>
              <a:buFontTx/>
              <a:buNone/>
              <a:defRPr/>
            </a:pPr>
            <a:r>
              <a:rPr lang="en-US" sz="1800" dirty="0"/>
              <a:t>Researchers led by Arlene </a:t>
            </a:r>
            <a:r>
              <a:rPr lang="en-US" sz="1800" dirty="0" err="1"/>
              <a:t>Butz</a:t>
            </a:r>
            <a:r>
              <a:rPr lang="en-US" sz="1800" dirty="0"/>
              <a:t> published a study on the reading practices of children . They wanted to know if there was a difference in the reading practices of children with developmental or behavioral problems (the DEV group or Group 1) compared to children in the general population who do not have developmental problems (the GEN group or Group 2.) One of the factors they considered was the number of nights each week that the children participated in reading in the home. Data representative of their results are given in the file </a:t>
            </a:r>
            <a:r>
              <a:rPr lang="en-US" sz="1800" dirty="0" err="1">
                <a:hlinkClick r:id="rId3" tooltip="Data"/>
              </a:rPr>
              <a:t>ReadingPractices</a:t>
            </a:r>
            <a:r>
              <a:rPr lang="en-US" sz="1800" dirty="0" smtClean="0"/>
              <a:t>. Calculate </a:t>
            </a:r>
            <a:r>
              <a:rPr lang="en-US" sz="1800" dirty="0"/>
              <a:t>and interpret a 95% Confidence Interval of the mean </a:t>
            </a:r>
            <a:r>
              <a:rPr lang="en-US" sz="1800" dirty="0" smtClean="0"/>
              <a:t>difference in the number </a:t>
            </a:r>
            <a:r>
              <a:rPr lang="en-US" sz="1800" dirty="0"/>
              <a:t>of nights each week that the children participated in reading in the home </a:t>
            </a:r>
            <a:r>
              <a:rPr lang="en-US" sz="1800" dirty="0" smtClean="0"/>
              <a:t>between the two groups. </a:t>
            </a:r>
            <a:br>
              <a:rPr lang="en-US" sz="1800" dirty="0" smtClean="0"/>
            </a:br>
            <a:r>
              <a:rPr lang="en-US" sz="1800" b="1" dirty="0" smtClean="0"/>
              <a:t>(-0.149, 0.987)</a:t>
            </a:r>
            <a:endParaRPr lang="en-US" sz="1800" b="1" dirty="0"/>
          </a:p>
          <a:p>
            <a:pPr marL="342900" indent="-342900" eaLnBrk="1" hangingPunct="1">
              <a:spcBef>
                <a:spcPct val="0"/>
              </a:spcBef>
              <a:buClrTx/>
              <a:buSzTx/>
              <a:buNone/>
              <a:defRPr/>
            </a:pPr>
            <a:r>
              <a:rPr lang="en-US" sz="1800" b="1" dirty="0"/>
              <a:t>We are 95% confident that the mean difference is between -</a:t>
            </a:r>
            <a:r>
              <a:rPr lang="en-US" sz="1800" b="1" dirty="0" smtClean="0"/>
              <a:t>0.149 and </a:t>
            </a:r>
            <a:r>
              <a:rPr lang="en-US" sz="1800" b="1" dirty="0"/>
              <a:t>0.987.</a:t>
            </a:r>
          </a:p>
        </p:txBody>
      </p:sp>
      <p:sp>
        <p:nvSpPr>
          <p:cNvPr id="6" name="Rectangle 3"/>
          <p:cNvSpPr txBox="1">
            <a:spLocks noChangeArrowheads="1"/>
          </p:cNvSpPr>
          <p:nvPr/>
        </p:nvSpPr>
        <p:spPr bwMode="auto">
          <a:xfrm>
            <a:off x="3429000" y="4724400"/>
            <a:ext cx="2667000" cy="762000"/>
          </a:xfrm>
          <a:prstGeom prst="rect">
            <a:avLst/>
          </a:prstGeom>
          <a:noFill/>
          <a:ln w="9525">
            <a:solidFill>
              <a:schemeClr val="tx1"/>
            </a:solidFill>
            <a:miter lim="800000"/>
            <a:headEnd/>
            <a:tailEnd/>
          </a:ln>
        </p:spPr>
        <p:txBody>
          <a:bodyPr/>
          <a:lstStyle/>
          <a:p>
            <a:pPr eaLnBrk="1" hangingPunct="1">
              <a:spcBef>
                <a:spcPct val="0"/>
              </a:spcBef>
              <a:buClrTx/>
              <a:buSzTx/>
              <a:buFont typeface="Arial" pitchFamily="34" charset="0"/>
              <a:buNone/>
              <a:defRPr/>
            </a:pPr>
            <a:r>
              <a:rPr lang="en-US" sz="1400" dirty="0"/>
              <a:t>Zero is in the confidence interval so there is no difference between the means</a:t>
            </a:r>
          </a:p>
          <a:p>
            <a:pPr marL="342900" indent="-342900" eaLnBrk="1" hangingPunct="1">
              <a:spcBef>
                <a:spcPct val="0"/>
              </a:spcBef>
              <a:buClrTx/>
              <a:buSzTx/>
              <a:buFont typeface="Arial" pitchFamily="34" charset="0"/>
              <a:buNone/>
              <a:defRPr/>
            </a:pPr>
            <a:endParaRPr lang="en-US" sz="1400" dirty="0"/>
          </a:p>
        </p:txBody>
      </p:sp>
      <p:cxnSp>
        <p:nvCxnSpPr>
          <p:cNvPr id="8" name="Straight Arrow Connector 7"/>
          <p:cNvCxnSpPr>
            <a:cxnSpLocks noChangeShapeType="1"/>
            <a:stCxn id="6" idx="0"/>
          </p:cNvCxnSpPr>
          <p:nvPr/>
        </p:nvCxnSpPr>
        <p:spPr bwMode="auto">
          <a:xfrm rot="5400000" flipH="1" flipV="1">
            <a:off x="4857750" y="4248150"/>
            <a:ext cx="381000" cy="57150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7381372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idx="4294967295"/>
          </p:nvPr>
        </p:nvSpPr>
        <p:spPr/>
        <p:txBody>
          <a:bodyPr/>
          <a:lstStyle/>
          <a:p>
            <a:pPr marL="342900" indent="-342900">
              <a:spcBef>
                <a:spcPct val="20000"/>
              </a:spcBef>
            </a:pPr>
            <a:r>
              <a:rPr lang="en-US" smtClean="0"/>
              <a:t>Confidence Interval – Independent Samples (Example)</a:t>
            </a:r>
          </a:p>
        </p:txBody>
      </p:sp>
      <p:sp>
        <p:nvSpPr>
          <p:cNvPr id="11267" name="Rectangle 3"/>
          <p:cNvSpPr txBox="1">
            <a:spLocks noChangeArrowheads="1"/>
          </p:cNvSpPr>
          <p:nvPr/>
        </p:nvSpPr>
        <p:spPr bwMode="auto">
          <a:xfrm>
            <a:off x="76200" y="1219200"/>
            <a:ext cx="8991600" cy="2514600"/>
          </a:xfrm>
          <a:prstGeom prst="rect">
            <a:avLst/>
          </a:prstGeom>
          <a:noFill/>
          <a:ln w="9525">
            <a:noFill/>
            <a:miter lim="800000"/>
            <a:headEnd/>
            <a:tailEnd/>
          </a:ln>
        </p:spPr>
        <p:txBody>
          <a:bodyPr/>
          <a:lstStyle/>
          <a:p>
            <a:pPr eaLnBrk="1" hangingPunct="1">
              <a:spcBef>
                <a:spcPct val="0"/>
              </a:spcBef>
              <a:buClrTx/>
              <a:buSzTx/>
              <a:buFontTx/>
              <a:buNone/>
              <a:defRPr/>
            </a:pPr>
            <a:r>
              <a:rPr lang="en-US" sz="1800" dirty="0"/>
              <a:t>The FIFA Football (Soccer) World Cup is held every four years and is one of the biggest sporting events in the world. In 2006, Germany hosted the World Cup. A study was conducted by Dr. Wilbert-</a:t>
            </a:r>
            <a:r>
              <a:rPr lang="en-US" sz="1800" dirty="0" err="1"/>
              <a:t>Lampen</a:t>
            </a:r>
            <a:r>
              <a:rPr lang="en-US" sz="1800" dirty="0"/>
              <a:t>, et. al. to determine if the stress of viewing a soccer match would increase the risk of a heart attack or another cardiovascular event.  We will use the data on cardiovascular problems during the World Cup to test the hypothesis that the mean number of cardiovascular events is greater during the World Cup than during the control period. Let Group 1 be days in the Control Period and let Group 2 represent days during the 2006 World Cup. </a:t>
            </a:r>
            <a:r>
              <a:rPr lang="en-US" sz="1800" dirty="0" smtClean="0"/>
              <a:t> Calculate </a:t>
            </a:r>
            <a:r>
              <a:rPr lang="en-US" sz="1800" dirty="0"/>
              <a:t>and interpret a </a:t>
            </a:r>
            <a:r>
              <a:rPr lang="en-US" sz="1800" dirty="0" smtClean="0"/>
              <a:t>99% </a:t>
            </a:r>
            <a:r>
              <a:rPr lang="en-US" sz="1800" dirty="0"/>
              <a:t>Confidence Interval of the mean </a:t>
            </a:r>
            <a:r>
              <a:rPr lang="en-US" sz="1800" dirty="0" smtClean="0"/>
              <a:t>difference in the </a:t>
            </a:r>
            <a:r>
              <a:rPr lang="en-US" sz="1800" dirty="0"/>
              <a:t>number of cardiovascular </a:t>
            </a:r>
            <a:r>
              <a:rPr lang="en-US" sz="1800" dirty="0" smtClean="0"/>
              <a:t>events between the two groups. </a:t>
            </a:r>
            <a:br>
              <a:rPr lang="en-US" sz="1800" dirty="0" smtClean="0"/>
            </a:br>
            <a:r>
              <a:rPr lang="en-US" sz="1800" b="1" dirty="0" smtClean="0"/>
              <a:t>(-7.771, -2.141)</a:t>
            </a:r>
            <a:endParaRPr lang="en-US" sz="1800" b="1" dirty="0"/>
          </a:p>
          <a:p>
            <a:pPr marL="342900" indent="-342900" eaLnBrk="1" hangingPunct="1">
              <a:spcBef>
                <a:spcPct val="0"/>
              </a:spcBef>
              <a:buClrTx/>
              <a:buSzTx/>
              <a:buNone/>
              <a:defRPr/>
            </a:pPr>
            <a:r>
              <a:rPr lang="en-US" sz="1800" b="1" dirty="0"/>
              <a:t>We are </a:t>
            </a:r>
            <a:r>
              <a:rPr lang="en-US" sz="1800" b="1" dirty="0" smtClean="0"/>
              <a:t>99% </a:t>
            </a:r>
            <a:r>
              <a:rPr lang="en-US" sz="1800" b="1" dirty="0"/>
              <a:t>confident that the mean difference is between -</a:t>
            </a:r>
            <a:r>
              <a:rPr lang="en-US" sz="1800" b="1" dirty="0" smtClean="0"/>
              <a:t>7.771 and </a:t>
            </a:r>
            <a:r>
              <a:rPr lang="en-US" sz="1800" b="1" dirty="0"/>
              <a:t>-2.141</a:t>
            </a:r>
            <a:r>
              <a:rPr lang="en-US" sz="1800" b="1" dirty="0" smtClean="0"/>
              <a:t>.</a:t>
            </a:r>
            <a:endParaRPr lang="en-US" sz="1800" b="1" dirty="0"/>
          </a:p>
        </p:txBody>
      </p:sp>
      <p:sp>
        <p:nvSpPr>
          <p:cNvPr id="6" name="Rectangle 3"/>
          <p:cNvSpPr txBox="1">
            <a:spLocks noChangeArrowheads="1"/>
          </p:cNvSpPr>
          <p:nvPr/>
        </p:nvSpPr>
        <p:spPr bwMode="auto">
          <a:xfrm>
            <a:off x="4953000" y="5029200"/>
            <a:ext cx="2667000" cy="914400"/>
          </a:xfrm>
          <a:prstGeom prst="rect">
            <a:avLst/>
          </a:prstGeom>
          <a:noFill/>
          <a:ln w="9525">
            <a:solidFill>
              <a:schemeClr val="tx1"/>
            </a:solidFill>
            <a:miter lim="800000"/>
            <a:headEnd/>
            <a:tailEnd/>
          </a:ln>
        </p:spPr>
        <p:txBody>
          <a:bodyPr/>
          <a:lstStyle/>
          <a:p>
            <a:pPr eaLnBrk="1" hangingPunct="1">
              <a:spcBef>
                <a:spcPct val="0"/>
              </a:spcBef>
              <a:buClrTx/>
              <a:buSzTx/>
              <a:buFont typeface="Arial" pitchFamily="34" charset="0"/>
              <a:buNone/>
              <a:defRPr/>
            </a:pPr>
            <a:r>
              <a:rPr lang="en-US" sz="1400" dirty="0"/>
              <a:t>Zero is </a:t>
            </a:r>
            <a:r>
              <a:rPr lang="en-US" sz="1400" dirty="0" smtClean="0"/>
              <a:t>NOT in </a:t>
            </a:r>
            <a:r>
              <a:rPr lang="en-US" sz="1400" dirty="0"/>
              <a:t>the confidence interval so there is </a:t>
            </a:r>
            <a:r>
              <a:rPr lang="en-US" sz="1400" dirty="0" smtClean="0"/>
              <a:t>appears to be a </a:t>
            </a:r>
            <a:r>
              <a:rPr lang="en-US" sz="1400" dirty="0"/>
              <a:t>difference between the means</a:t>
            </a:r>
          </a:p>
          <a:p>
            <a:pPr marL="342900" indent="-342900" eaLnBrk="1" hangingPunct="1">
              <a:spcBef>
                <a:spcPct val="0"/>
              </a:spcBef>
              <a:buClrTx/>
              <a:buSzTx/>
              <a:buFont typeface="Arial" pitchFamily="34" charset="0"/>
              <a:buNone/>
              <a:defRPr/>
            </a:pPr>
            <a:endParaRPr lang="en-US" sz="1400" dirty="0"/>
          </a:p>
        </p:txBody>
      </p:sp>
      <p:cxnSp>
        <p:nvCxnSpPr>
          <p:cNvPr id="8" name="Straight Arrow Connector 7"/>
          <p:cNvCxnSpPr>
            <a:cxnSpLocks noChangeShapeType="1"/>
            <a:stCxn id="6" idx="0"/>
          </p:cNvCxnSpPr>
          <p:nvPr/>
        </p:nvCxnSpPr>
        <p:spPr bwMode="auto">
          <a:xfrm flipV="1">
            <a:off x="6286500" y="4648200"/>
            <a:ext cx="571500" cy="38100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2335273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idx="4294967295"/>
          </p:nvPr>
        </p:nvSpPr>
        <p:spPr>
          <a:xfrm>
            <a:off x="1905000" y="228600"/>
            <a:ext cx="6858000" cy="685800"/>
          </a:xfrm>
        </p:spPr>
        <p:txBody>
          <a:bodyPr/>
          <a:lstStyle/>
          <a:p>
            <a:pPr marL="342900" indent="-342900">
              <a:spcBef>
                <a:spcPct val="20000"/>
              </a:spcBef>
            </a:pPr>
            <a:r>
              <a:rPr lang="en-US" dirty="0"/>
              <a:t>Inference for Two Means: Independent Samples</a:t>
            </a:r>
            <a:endParaRPr lang="en-US" dirty="0" smtClean="0"/>
          </a:p>
        </p:txBody>
      </p:sp>
      <p:sp>
        <p:nvSpPr>
          <p:cNvPr id="14339" name="Rectangle 3"/>
          <p:cNvSpPr txBox="1">
            <a:spLocks noChangeArrowheads="1"/>
          </p:cNvSpPr>
          <p:nvPr/>
        </p:nvSpPr>
        <p:spPr bwMode="auto">
          <a:xfrm>
            <a:off x="609600" y="1524000"/>
            <a:ext cx="8001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itchFamily="34" charset="0"/>
                <a:ea typeface="ＭＳ Ｐゴシック" pitchFamily="34" charset="-128"/>
              </a:defRPr>
            </a:lvl1pPr>
            <a:lvl2pPr marL="800100" indent="-34290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a:spcBef>
                <a:spcPct val="20000"/>
              </a:spcBef>
              <a:buClr>
                <a:srgbClr val="1C5696"/>
              </a:buClr>
              <a:buSzPct val="80000"/>
            </a:pPr>
            <a:r>
              <a:rPr lang="en-US" sz="3200" b="1" dirty="0" smtClean="0">
                <a:solidFill>
                  <a:srgbClr val="000000"/>
                </a:solidFill>
              </a:rPr>
              <a:t>Intro to Independent Samples</a:t>
            </a:r>
          </a:p>
          <a:p>
            <a:pPr>
              <a:spcBef>
                <a:spcPct val="20000"/>
              </a:spcBef>
              <a:buClr>
                <a:srgbClr val="1C5696"/>
              </a:buClr>
              <a:buSzPct val="80000"/>
            </a:pPr>
            <a:r>
              <a:rPr lang="en-US" sz="3200" b="1" dirty="0" smtClean="0">
                <a:solidFill>
                  <a:srgbClr val="000000"/>
                </a:solidFill>
              </a:rPr>
              <a:t>Hypothesis Testing</a:t>
            </a:r>
          </a:p>
          <a:p>
            <a:pPr>
              <a:spcBef>
                <a:spcPct val="20000"/>
              </a:spcBef>
              <a:buClr>
                <a:srgbClr val="1C5696"/>
              </a:buClr>
              <a:buSzPct val="80000"/>
            </a:pPr>
            <a:r>
              <a:rPr lang="en-US" sz="3200" b="1" dirty="0" smtClean="0">
                <a:solidFill>
                  <a:srgbClr val="000000"/>
                </a:solidFill>
              </a:rPr>
              <a:t>Confidence Intervals</a:t>
            </a:r>
          </a:p>
          <a:p>
            <a:pPr>
              <a:spcBef>
                <a:spcPct val="20000"/>
              </a:spcBef>
              <a:buClr>
                <a:srgbClr val="1C5696"/>
              </a:buClr>
              <a:buSzPct val="80000"/>
            </a:pPr>
            <a:r>
              <a:rPr lang="en-US" b="1" dirty="0" smtClean="0">
                <a:solidFill>
                  <a:srgbClr val="000000"/>
                </a:solidFill>
              </a:rPr>
              <a:t>Checking </a:t>
            </a:r>
            <a:r>
              <a:rPr lang="en-US" b="1" dirty="0">
                <a:solidFill>
                  <a:srgbClr val="000000"/>
                </a:solidFill>
              </a:rPr>
              <a:t>Requirements</a:t>
            </a:r>
            <a:endParaRPr lang="en-US" dirty="0">
              <a:solidFill>
                <a:srgbClr val="000000"/>
              </a:solidFill>
            </a:endParaRPr>
          </a:p>
          <a:p>
            <a:pPr>
              <a:spcBef>
                <a:spcPct val="20000"/>
              </a:spcBef>
              <a:buClr>
                <a:srgbClr val="1C5696"/>
              </a:buClr>
              <a:buSzPct val="80000"/>
            </a:pPr>
            <a:endParaRPr lang="en-US" sz="3200" dirty="0">
              <a:solidFill>
                <a:srgbClr val="000000"/>
              </a:solidFill>
            </a:endParaRPr>
          </a:p>
          <a:p>
            <a:pPr>
              <a:spcBef>
                <a:spcPct val="20000"/>
              </a:spcBef>
              <a:buClr>
                <a:srgbClr val="1C5696"/>
              </a:buClr>
              <a:buSzPct val="80000"/>
            </a:pPr>
            <a:endParaRPr lang="en-US" sz="2000" dirty="0">
              <a:solidFill>
                <a:srgbClr val="79878B"/>
              </a:solidFill>
            </a:endParaRPr>
          </a:p>
        </p:txBody>
      </p:sp>
      <p:sp>
        <p:nvSpPr>
          <p:cNvPr id="2" name="Rectangle 1"/>
          <p:cNvSpPr/>
          <p:nvPr/>
        </p:nvSpPr>
        <p:spPr bwMode="auto">
          <a:xfrm>
            <a:off x="595745" y="3276600"/>
            <a:ext cx="6199910" cy="609600"/>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endParaRPr lang="en-US" sz="2400" smtClean="0">
              <a:solidFill>
                <a:prstClr val="black"/>
              </a:solidFill>
              <a:latin typeface="Arial" charset="0"/>
              <a:ea typeface="ＭＳ Ｐゴシック" pitchFamily="1" charset="-128"/>
            </a:endParaRPr>
          </a:p>
        </p:txBody>
      </p:sp>
    </p:spTree>
    <p:extLst>
      <p:ext uri="{BB962C8B-B14F-4D97-AF65-F5344CB8AC3E}">
        <p14:creationId xmlns:p14="http://schemas.microsoft.com/office/powerpoint/2010/main" val="8280590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idx="4294967295"/>
          </p:nvPr>
        </p:nvSpPr>
        <p:spPr>
          <a:xfrm>
            <a:off x="1905000" y="228600"/>
            <a:ext cx="7086600" cy="685800"/>
          </a:xfrm>
        </p:spPr>
        <p:txBody>
          <a:bodyPr/>
          <a:lstStyle/>
          <a:p>
            <a:pPr marL="342900" indent="-342900">
              <a:spcBef>
                <a:spcPct val="20000"/>
              </a:spcBef>
            </a:pPr>
            <a:r>
              <a:rPr lang="en-US" smtClean="0"/>
              <a:t>Requirements to Check and Descriptive Statistics </a:t>
            </a:r>
          </a:p>
        </p:txBody>
      </p:sp>
      <p:sp>
        <p:nvSpPr>
          <p:cNvPr id="23555" name="Rectangle 3"/>
          <p:cNvSpPr txBox="1">
            <a:spLocks noChangeArrowheads="1"/>
          </p:cNvSpPr>
          <p:nvPr/>
        </p:nvSpPr>
        <p:spPr bwMode="auto">
          <a:xfrm>
            <a:off x="838200" y="1154113"/>
            <a:ext cx="8001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3200">
                <a:solidFill>
                  <a:schemeClr val="tx1"/>
                </a:solidFill>
                <a:latin typeface="Arial" pitchFamily="34" charset="0"/>
                <a:ea typeface="ＭＳ Ｐゴシック" pitchFamily="34" charset="-128"/>
              </a:defRPr>
            </a:lvl1pPr>
            <a:lvl2pPr marL="800100" indent="-342900">
              <a:defRPr sz="3200">
                <a:solidFill>
                  <a:schemeClr val="tx1"/>
                </a:solidFill>
                <a:latin typeface="Arial" pitchFamily="34" charset="0"/>
                <a:ea typeface="ＭＳ Ｐゴシック" pitchFamily="34" charset="-128"/>
              </a:defRPr>
            </a:lvl2pPr>
            <a:lvl3pPr marL="1143000" indent="-228600">
              <a:defRPr sz="3200">
                <a:solidFill>
                  <a:schemeClr val="tx1"/>
                </a:solidFill>
                <a:latin typeface="Arial" pitchFamily="34" charset="0"/>
                <a:ea typeface="ＭＳ Ｐゴシック" pitchFamily="34" charset="-128"/>
              </a:defRPr>
            </a:lvl3pPr>
            <a:lvl4pPr marL="1600200" indent="-228600">
              <a:defRPr sz="3200">
                <a:solidFill>
                  <a:schemeClr val="tx1"/>
                </a:solidFill>
                <a:latin typeface="Arial" pitchFamily="34" charset="0"/>
                <a:ea typeface="ＭＳ Ｐゴシック" pitchFamily="34" charset="-128"/>
              </a:defRPr>
            </a:lvl4pPr>
            <a:lvl5pPr marL="2057400" indent="-228600">
              <a:defRPr sz="3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9pPr>
          </a:lstStyle>
          <a:p>
            <a:r>
              <a:rPr lang="en-US" sz="2800" b="1" dirty="0">
                <a:solidFill>
                  <a:srgbClr val="000000"/>
                </a:solidFill>
              </a:rPr>
              <a:t>Before Doing </a:t>
            </a:r>
            <a:r>
              <a:rPr lang="en-US" sz="2800" b="1" dirty="0" smtClean="0">
                <a:solidFill>
                  <a:srgbClr val="000000"/>
                </a:solidFill>
              </a:rPr>
              <a:t>Independent Samples Test </a:t>
            </a:r>
          </a:p>
          <a:p>
            <a:r>
              <a:rPr lang="en-US" sz="2400" dirty="0" smtClean="0">
                <a:solidFill>
                  <a:srgbClr val="000000"/>
                </a:solidFill>
              </a:rPr>
              <a:t>Requirements </a:t>
            </a:r>
            <a:r>
              <a:rPr lang="en-US" sz="2400" dirty="0">
                <a:solidFill>
                  <a:srgbClr val="000000"/>
                </a:solidFill>
              </a:rPr>
              <a:t>to Check for Independent Sample procedure</a:t>
            </a:r>
          </a:p>
          <a:p>
            <a:pPr lvl="1"/>
            <a:r>
              <a:rPr lang="en-US" sz="2000" dirty="0">
                <a:solidFill>
                  <a:srgbClr val="000000"/>
                </a:solidFill>
              </a:rPr>
              <a:t>The samples are from Simple Random Sampling</a:t>
            </a:r>
          </a:p>
          <a:p>
            <a:pPr lvl="1"/>
            <a:r>
              <a:rPr lang="en-US" sz="2000" dirty="0">
                <a:solidFill>
                  <a:srgbClr val="000000"/>
                </a:solidFill>
              </a:rPr>
              <a:t>The samples are independent</a:t>
            </a:r>
          </a:p>
          <a:p>
            <a:pPr lvl="1"/>
            <a:r>
              <a:rPr lang="en-US" sz="2000" dirty="0" smtClean="0">
                <a:solidFill>
                  <a:srgbClr val="000000"/>
                </a:solidFill>
              </a:rPr>
              <a:t>The distribution of sample means is normally distributed for each group.  For each group check that either:</a:t>
            </a:r>
          </a:p>
          <a:p>
            <a:pPr lvl="2"/>
            <a:r>
              <a:rPr lang="en-US" sz="2000" dirty="0">
                <a:solidFill>
                  <a:srgbClr val="000000"/>
                </a:solidFill>
              </a:rPr>
              <a:t>t</a:t>
            </a:r>
            <a:r>
              <a:rPr lang="en-US" sz="2000" dirty="0" smtClean="0">
                <a:solidFill>
                  <a:srgbClr val="000000"/>
                </a:solidFill>
              </a:rPr>
              <a:t>he data are </a:t>
            </a:r>
            <a:r>
              <a:rPr lang="en-US" sz="2000" dirty="0">
                <a:solidFill>
                  <a:srgbClr val="000000"/>
                </a:solidFill>
              </a:rPr>
              <a:t>normally distributed (Use Q-Q Plots) or </a:t>
            </a:r>
            <a:endParaRPr lang="en-US" sz="2000" dirty="0" smtClean="0">
              <a:solidFill>
                <a:srgbClr val="000000"/>
              </a:solidFill>
            </a:endParaRPr>
          </a:p>
          <a:p>
            <a:pPr lvl="2"/>
            <a:r>
              <a:rPr lang="en-US" sz="2000" dirty="0" smtClean="0">
                <a:solidFill>
                  <a:srgbClr val="000000"/>
                </a:solidFill>
              </a:rPr>
              <a:t>the </a:t>
            </a:r>
            <a:r>
              <a:rPr lang="en-US" sz="2000" dirty="0">
                <a:solidFill>
                  <a:srgbClr val="000000"/>
                </a:solidFill>
              </a:rPr>
              <a:t>sample </a:t>
            </a:r>
            <a:r>
              <a:rPr lang="en-US" sz="2000" dirty="0" smtClean="0">
                <a:solidFill>
                  <a:srgbClr val="000000"/>
                </a:solidFill>
              </a:rPr>
              <a:t>size </a:t>
            </a:r>
            <a:r>
              <a:rPr lang="en-US" sz="2000" dirty="0">
                <a:solidFill>
                  <a:srgbClr val="000000"/>
                </a:solidFill>
              </a:rPr>
              <a:t>i</a:t>
            </a:r>
            <a:r>
              <a:rPr lang="en-US" sz="2000" dirty="0" smtClean="0">
                <a:solidFill>
                  <a:srgbClr val="000000"/>
                </a:solidFill>
              </a:rPr>
              <a:t>s large</a:t>
            </a:r>
          </a:p>
          <a:p>
            <a:r>
              <a:rPr lang="en-US" sz="2400" dirty="0" smtClean="0">
                <a:solidFill>
                  <a:srgbClr val="000000"/>
                </a:solidFill>
              </a:rPr>
              <a:t>Descriptive Statistics to Use with Data</a:t>
            </a:r>
          </a:p>
          <a:p>
            <a:pPr lvl="1"/>
            <a:r>
              <a:rPr lang="en-US" sz="2000" dirty="0" smtClean="0">
                <a:solidFill>
                  <a:srgbClr val="000000"/>
                </a:solidFill>
              </a:rPr>
              <a:t>Numerical </a:t>
            </a:r>
            <a:r>
              <a:rPr lang="en-US" sz="2000" dirty="0">
                <a:solidFill>
                  <a:srgbClr val="000000"/>
                </a:solidFill>
              </a:rPr>
              <a:t>– Sample Mean and Standard Deviation from both samples</a:t>
            </a:r>
          </a:p>
          <a:p>
            <a:pPr lvl="1"/>
            <a:r>
              <a:rPr lang="en-US" sz="2000" dirty="0">
                <a:solidFill>
                  <a:srgbClr val="000000"/>
                </a:solidFill>
              </a:rPr>
              <a:t>Graphical – Histogram </a:t>
            </a:r>
            <a:r>
              <a:rPr lang="en-US" sz="2000" dirty="0" smtClean="0">
                <a:solidFill>
                  <a:srgbClr val="000000"/>
                </a:solidFill>
              </a:rPr>
              <a:t>or boxplots from </a:t>
            </a:r>
            <a:r>
              <a:rPr lang="en-US" sz="2000" dirty="0">
                <a:solidFill>
                  <a:srgbClr val="000000"/>
                </a:solidFill>
              </a:rPr>
              <a:t>both </a:t>
            </a:r>
            <a:r>
              <a:rPr lang="en-US" sz="2000" dirty="0" smtClean="0">
                <a:solidFill>
                  <a:srgbClr val="000000"/>
                </a:solidFill>
              </a:rPr>
              <a:t>groups</a:t>
            </a:r>
            <a:endParaRPr lang="en-US" sz="2000" dirty="0">
              <a:solidFill>
                <a:srgbClr val="000000"/>
              </a:solidFill>
            </a:endParaRPr>
          </a:p>
          <a:p>
            <a:endParaRPr lang="en-US" sz="2000" dirty="0">
              <a:solidFill>
                <a:srgbClr val="000000"/>
              </a:solidFill>
            </a:endParaRPr>
          </a:p>
          <a:p>
            <a:endParaRPr lang="en-US" sz="2000" dirty="0">
              <a:solidFill>
                <a:srgbClr val="79878B"/>
              </a:solidFill>
            </a:endParaRPr>
          </a:p>
        </p:txBody>
      </p:sp>
    </p:spTree>
    <p:extLst>
      <p:ext uri="{BB962C8B-B14F-4D97-AF65-F5344CB8AC3E}">
        <p14:creationId xmlns:p14="http://schemas.microsoft.com/office/powerpoint/2010/main" val="36202289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idx="4294967295"/>
          </p:nvPr>
        </p:nvSpPr>
        <p:spPr>
          <a:xfrm>
            <a:off x="1905000" y="228600"/>
            <a:ext cx="6858000" cy="685800"/>
          </a:xfrm>
        </p:spPr>
        <p:txBody>
          <a:bodyPr/>
          <a:lstStyle/>
          <a:p>
            <a:pPr marL="342900" indent="-342900">
              <a:spcBef>
                <a:spcPct val="20000"/>
              </a:spcBef>
            </a:pPr>
            <a:r>
              <a:rPr lang="en-US" dirty="0" smtClean="0"/>
              <a:t>Inference for Two Means: Independent Samples</a:t>
            </a:r>
            <a:endParaRPr lang="en-US" dirty="0" smtClean="0"/>
          </a:p>
        </p:txBody>
      </p:sp>
      <p:sp>
        <p:nvSpPr>
          <p:cNvPr id="14339" name="Rectangle 3"/>
          <p:cNvSpPr txBox="1">
            <a:spLocks noChangeArrowheads="1"/>
          </p:cNvSpPr>
          <p:nvPr/>
        </p:nvSpPr>
        <p:spPr bwMode="auto">
          <a:xfrm>
            <a:off x="609600" y="1524000"/>
            <a:ext cx="8001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itchFamily="34" charset="0"/>
                <a:ea typeface="ＭＳ Ｐゴシック" pitchFamily="34" charset="-128"/>
              </a:defRPr>
            </a:lvl1pPr>
            <a:lvl2pPr marL="800100" indent="-34290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a:spcBef>
                <a:spcPct val="20000"/>
              </a:spcBef>
              <a:buClr>
                <a:srgbClr val="1C5696"/>
              </a:buClr>
              <a:buSzPct val="80000"/>
            </a:pPr>
            <a:r>
              <a:rPr lang="en-US" sz="3200" b="1" dirty="0" smtClean="0">
                <a:solidFill>
                  <a:srgbClr val="000000"/>
                </a:solidFill>
              </a:rPr>
              <a:t>Intro to Independent Samples</a:t>
            </a:r>
          </a:p>
          <a:p>
            <a:pPr>
              <a:spcBef>
                <a:spcPct val="20000"/>
              </a:spcBef>
              <a:buClr>
                <a:srgbClr val="1C5696"/>
              </a:buClr>
              <a:buSzPct val="80000"/>
            </a:pPr>
            <a:r>
              <a:rPr lang="en-US" sz="3200" b="1" dirty="0" smtClean="0">
                <a:solidFill>
                  <a:srgbClr val="000000"/>
                </a:solidFill>
              </a:rPr>
              <a:t>Hypothesis Testing</a:t>
            </a:r>
          </a:p>
          <a:p>
            <a:pPr>
              <a:spcBef>
                <a:spcPct val="20000"/>
              </a:spcBef>
              <a:buClr>
                <a:srgbClr val="1C5696"/>
              </a:buClr>
              <a:buSzPct val="80000"/>
            </a:pPr>
            <a:r>
              <a:rPr lang="en-US" sz="3200" b="1" dirty="0" smtClean="0">
                <a:solidFill>
                  <a:srgbClr val="000000"/>
                </a:solidFill>
              </a:rPr>
              <a:t>Confidence Intervals</a:t>
            </a:r>
          </a:p>
          <a:p>
            <a:pPr>
              <a:spcBef>
                <a:spcPct val="20000"/>
              </a:spcBef>
              <a:buClr>
                <a:srgbClr val="1C5696"/>
              </a:buClr>
              <a:buSzPct val="80000"/>
            </a:pPr>
            <a:r>
              <a:rPr lang="en-US" b="1" dirty="0" smtClean="0">
                <a:solidFill>
                  <a:srgbClr val="000000"/>
                </a:solidFill>
              </a:rPr>
              <a:t>Checking </a:t>
            </a:r>
            <a:r>
              <a:rPr lang="en-US" b="1" dirty="0">
                <a:solidFill>
                  <a:srgbClr val="000000"/>
                </a:solidFill>
              </a:rPr>
              <a:t>Requirements</a:t>
            </a:r>
            <a:endParaRPr lang="en-US" dirty="0">
              <a:solidFill>
                <a:srgbClr val="000000"/>
              </a:solidFill>
            </a:endParaRPr>
          </a:p>
          <a:p>
            <a:pPr>
              <a:spcBef>
                <a:spcPct val="20000"/>
              </a:spcBef>
              <a:buClr>
                <a:srgbClr val="1C5696"/>
              </a:buClr>
              <a:buSzPct val="80000"/>
            </a:pPr>
            <a:endParaRPr lang="en-US" sz="3200" dirty="0">
              <a:solidFill>
                <a:srgbClr val="000000"/>
              </a:solidFill>
            </a:endParaRPr>
          </a:p>
          <a:p>
            <a:pPr>
              <a:spcBef>
                <a:spcPct val="20000"/>
              </a:spcBef>
              <a:buClr>
                <a:srgbClr val="1C5696"/>
              </a:buClr>
              <a:buSzPct val="80000"/>
            </a:pPr>
            <a:endParaRPr lang="en-US" sz="2000" dirty="0">
              <a:solidFill>
                <a:srgbClr val="79878B"/>
              </a:solidFill>
            </a:endParaRPr>
          </a:p>
        </p:txBody>
      </p:sp>
      <p:sp>
        <p:nvSpPr>
          <p:cNvPr id="2" name="Rectangle 1"/>
          <p:cNvSpPr/>
          <p:nvPr/>
        </p:nvSpPr>
        <p:spPr bwMode="auto">
          <a:xfrm>
            <a:off x="658090" y="1549400"/>
            <a:ext cx="6199910" cy="609600"/>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endParaRPr lang="en-US" sz="2400" smtClean="0">
              <a:solidFill>
                <a:prstClr val="black"/>
              </a:solidFill>
              <a:latin typeface="Arial" charset="0"/>
              <a:ea typeface="ＭＳ Ｐゴシック" pitchFamily="1" charset="-128"/>
            </a:endParaRPr>
          </a:p>
        </p:txBody>
      </p:sp>
    </p:spTree>
    <p:extLst>
      <p:ext uri="{BB962C8B-B14F-4D97-AF65-F5344CB8AC3E}">
        <p14:creationId xmlns:p14="http://schemas.microsoft.com/office/powerpoint/2010/main" val="17018738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idx="4294967295"/>
          </p:nvPr>
        </p:nvSpPr>
        <p:spPr/>
        <p:txBody>
          <a:bodyPr/>
          <a:lstStyle/>
          <a:p>
            <a:pPr eaLnBrk="1" hangingPunct="1"/>
            <a:r>
              <a:rPr lang="en-US" smtClean="0"/>
              <a:t>Dependent vs Independent Samples</a:t>
            </a:r>
          </a:p>
        </p:txBody>
      </p:sp>
      <p:sp>
        <p:nvSpPr>
          <p:cNvPr id="20483" name="Rectangle 3"/>
          <p:cNvSpPr txBox="1">
            <a:spLocks noChangeArrowheads="1"/>
          </p:cNvSpPr>
          <p:nvPr/>
        </p:nvSpPr>
        <p:spPr bwMode="auto">
          <a:xfrm>
            <a:off x="381000" y="1600200"/>
            <a:ext cx="37338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3200">
                <a:solidFill>
                  <a:schemeClr val="tx1"/>
                </a:solidFill>
                <a:latin typeface="Arial" pitchFamily="34" charset="0"/>
                <a:ea typeface="ＭＳ Ｐゴシック" pitchFamily="34" charset="-128"/>
              </a:defRPr>
            </a:lvl1pPr>
            <a:lvl2pPr marL="742950" indent="-285750">
              <a:defRPr sz="3200">
                <a:solidFill>
                  <a:schemeClr val="tx1"/>
                </a:solidFill>
                <a:latin typeface="Arial" pitchFamily="34" charset="0"/>
                <a:ea typeface="ＭＳ Ｐゴシック" pitchFamily="34" charset="-128"/>
              </a:defRPr>
            </a:lvl2pPr>
            <a:lvl3pPr marL="1143000" indent="-228600">
              <a:defRPr sz="3200">
                <a:solidFill>
                  <a:schemeClr val="tx1"/>
                </a:solidFill>
                <a:latin typeface="Arial" pitchFamily="34" charset="0"/>
                <a:ea typeface="ＭＳ Ｐゴシック" pitchFamily="34" charset="-128"/>
              </a:defRPr>
            </a:lvl3pPr>
            <a:lvl4pPr marL="1600200" indent="-228600">
              <a:defRPr sz="3200">
                <a:solidFill>
                  <a:schemeClr val="tx1"/>
                </a:solidFill>
                <a:latin typeface="Arial" pitchFamily="34" charset="0"/>
                <a:ea typeface="ＭＳ Ｐゴシック" pitchFamily="34" charset="-128"/>
              </a:defRPr>
            </a:lvl4pPr>
            <a:lvl5pPr marL="2057400" indent="-228600">
              <a:defRPr sz="3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9pPr>
          </a:lstStyle>
          <a:p>
            <a:pPr>
              <a:buFont typeface="Times"/>
              <a:buChar char="•"/>
            </a:pPr>
            <a:r>
              <a:rPr lang="en-US" sz="1800" dirty="0"/>
              <a:t>Dependent Samples – Individuals in one sample are used to determine the units or individuals to be in the second sample</a:t>
            </a:r>
          </a:p>
          <a:p>
            <a:pPr>
              <a:buFont typeface="Times"/>
              <a:buChar char="•"/>
            </a:pPr>
            <a:r>
              <a:rPr lang="en-US" sz="1800" dirty="0"/>
              <a:t>e.g., are sons taller than dads?</a:t>
            </a:r>
          </a:p>
        </p:txBody>
      </p:sp>
      <p:sp>
        <p:nvSpPr>
          <p:cNvPr id="20484" name="Rectangle 3"/>
          <p:cNvSpPr txBox="1">
            <a:spLocks noChangeArrowheads="1"/>
          </p:cNvSpPr>
          <p:nvPr/>
        </p:nvSpPr>
        <p:spPr bwMode="auto">
          <a:xfrm>
            <a:off x="4953000" y="1600200"/>
            <a:ext cx="3505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3200">
                <a:solidFill>
                  <a:schemeClr val="tx1"/>
                </a:solidFill>
                <a:latin typeface="Arial" pitchFamily="34" charset="0"/>
                <a:ea typeface="ＭＳ Ｐゴシック" pitchFamily="34" charset="-128"/>
              </a:defRPr>
            </a:lvl1pPr>
            <a:lvl2pPr marL="742950" indent="-285750">
              <a:defRPr sz="3200">
                <a:solidFill>
                  <a:schemeClr val="tx1"/>
                </a:solidFill>
                <a:latin typeface="Arial" pitchFamily="34" charset="0"/>
                <a:ea typeface="ＭＳ Ｐゴシック" pitchFamily="34" charset="-128"/>
              </a:defRPr>
            </a:lvl2pPr>
            <a:lvl3pPr marL="1143000" indent="-228600">
              <a:defRPr sz="3200">
                <a:solidFill>
                  <a:schemeClr val="tx1"/>
                </a:solidFill>
                <a:latin typeface="Arial" pitchFamily="34" charset="0"/>
                <a:ea typeface="ＭＳ Ｐゴシック" pitchFamily="34" charset="-128"/>
              </a:defRPr>
            </a:lvl3pPr>
            <a:lvl4pPr marL="1600200" indent="-228600">
              <a:defRPr sz="3200">
                <a:solidFill>
                  <a:schemeClr val="tx1"/>
                </a:solidFill>
                <a:latin typeface="Arial" pitchFamily="34" charset="0"/>
                <a:ea typeface="ＭＳ Ｐゴシック" pitchFamily="34" charset="-128"/>
              </a:defRPr>
            </a:lvl4pPr>
            <a:lvl5pPr marL="2057400" indent="-228600">
              <a:defRPr sz="3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9pPr>
          </a:lstStyle>
          <a:p>
            <a:pPr>
              <a:buFont typeface="Times"/>
              <a:buChar char="•"/>
            </a:pPr>
            <a:r>
              <a:rPr lang="en-US" sz="1800" dirty="0"/>
              <a:t>Independent Samples – Individuals in one sample do not dictate which units or individuals are to be in the second sample.</a:t>
            </a:r>
          </a:p>
          <a:p>
            <a:pPr>
              <a:buFont typeface="Times"/>
              <a:buChar char="•"/>
            </a:pPr>
            <a:r>
              <a:rPr lang="en-US" sz="1800" dirty="0"/>
              <a:t>e.g., who scores better in stats test, males or females?</a:t>
            </a:r>
          </a:p>
          <a:p>
            <a:pPr>
              <a:buFontTx/>
              <a:buNone/>
            </a:pPr>
            <a:endParaRPr lang="en-US" sz="1800" dirty="0"/>
          </a:p>
          <a:p>
            <a:pPr>
              <a:buFont typeface="Times"/>
              <a:buChar char="•"/>
            </a:pPr>
            <a:endParaRPr lang="en-US" sz="2400" dirty="0"/>
          </a:p>
        </p:txBody>
      </p:sp>
      <p:pic>
        <p:nvPicPr>
          <p:cNvPr id="20485"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55738" y="3352800"/>
            <a:ext cx="182086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6" name="Picture 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486400" y="3810000"/>
            <a:ext cx="2743200" cy="170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150803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idx="4294967295"/>
          </p:nvPr>
        </p:nvSpPr>
        <p:spPr>
          <a:xfrm>
            <a:off x="1905000" y="228600"/>
            <a:ext cx="6858000" cy="685800"/>
          </a:xfrm>
        </p:spPr>
        <p:txBody>
          <a:bodyPr/>
          <a:lstStyle/>
          <a:p>
            <a:pPr marL="342900" indent="-342900">
              <a:spcBef>
                <a:spcPct val="20000"/>
              </a:spcBef>
            </a:pPr>
            <a:r>
              <a:rPr lang="en-US" dirty="0"/>
              <a:t>Inference for Two Means: Independent Samples</a:t>
            </a:r>
            <a:endParaRPr lang="en-US" dirty="0" smtClean="0"/>
          </a:p>
        </p:txBody>
      </p:sp>
      <p:sp>
        <p:nvSpPr>
          <p:cNvPr id="14339" name="Rectangle 3"/>
          <p:cNvSpPr txBox="1">
            <a:spLocks noChangeArrowheads="1"/>
          </p:cNvSpPr>
          <p:nvPr/>
        </p:nvSpPr>
        <p:spPr bwMode="auto">
          <a:xfrm>
            <a:off x="609600" y="1524000"/>
            <a:ext cx="8001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itchFamily="34" charset="0"/>
                <a:ea typeface="ＭＳ Ｐゴシック" pitchFamily="34" charset="-128"/>
              </a:defRPr>
            </a:lvl1pPr>
            <a:lvl2pPr marL="800100" indent="-34290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a:spcBef>
                <a:spcPct val="20000"/>
              </a:spcBef>
              <a:buClr>
                <a:srgbClr val="1C5696"/>
              </a:buClr>
              <a:buSzPct val="80000"/>
            </a:pPr>
            <a:r>
              <a:rPr lang="en-US" sz="3200" b="1" dirty="0" smtClean="0">
                <a:solidFill>
                  <a:srgbClr val="000000"/>
                </a:solidFill>
              </a:rPr>
              <a:t>Intro to Independent Samples</a:t>
            </a:r>
          </a:p>
          <a:p>
            <a:pPr>
              <a:spcBef>
                <a:spcPct val="20000"/>
              </a:spcBef>
              <a:buClr>
                <a:srgbClr val="1C5696"/>
              </a:buClr>
              <a:buSzPct val="80000"/>
            </a:pPr>
            <a:r>
              <a:rPr lang="en-US" sz="3200" b="1" dirty="0" smtClean="0">
                <a:solidFill>
                  <a:srgbClr val="000000"/>
                </a:solidFill>
              </a:rPr>
              <a:t>Hypothesis Testing</a:t>
            </a:r>
          </a:p>
          <a:p>
            <a:pPr>
              <a:spcBef>
                <a:spcPct val="20000"/>
              </a:spcBef>
              <a:buClr>
                <a:srgbClr val="1C5696"/>
              </a:buClr>
              <a:buSzPct val="80000"/>
            </a:pPr>
            <a:r>
              <a:rPr lang="en-US" sz="3200" b="1" dirty="0" smtClean="0">
                <a:solidFill>
                  <a:srgbClr val="000000"/>
                </a:solidFill>
              </a:rPr>
              <a:t>Confidence Intervals</a:t>
            </a:r>
          </a:p>
          <a:p>
            <a:pPr>
              <a:spcBef>
                <a:spcPct val="20000"/>
              </a:spcBef>
              <a:buClr>
                <a:srgbClr val="1C5696"/>
              </a:buClr>
              <a:buSzPct val="80000"/>
            </a:pPr>
            <a:r>
              <a:rPr lang="en-US" b="1" dirty="0" smtClean="0">
                <a:solidFill>
                  <a:srgbClr val="000000"/>
                </a:solidFill>
              </a:rPr>
              <a:t>Checking </a:t>
            </a:r>
            <a:r>
              <a:rPr lang="en-US" b="1" dirty="0">
                <a:solidFill>
                  <a:srgbClr val="000000"/>
                </a:solidFill>
              </a:rPr>
              <a:t>Requirements</a:t>
            </a:r>
            <a:endParaRPr lang="en-US" dirty="0">
              <a:solidFill>
                <a:srgbClr val="000000"/>
              </a:solidFill>
            </a:endParaRPr>
          </a:p>
          <a:p>
            <a:pPr>
              <a:spcBef>
                <a:spcPct val="20000"/>
              </a:spcBef>
              <a:buClr>
                <a:srgbClr val="1C5696"/>
              </a:buClr>
              <a:buSzPct val="80000"/>
            </a:pPr>
            <a:endParaRPr lang="en-US" sz="3200" dirty="0">
              <a:solidFill>
                <a:srgbClr val="000000"/>
              </a:solidFill>
            </a:endParaRPr>
          </a:p>
          <a:p>
            <a:pPr>
              <a:spcBef>
                <a:spcPct val="20000"/>
              </a:spcBef>
              <a:buClr>
                <a:srgbClr val="1C5696"/>
              </a:buClr>
              <a:buSzPct val="80000"/>
            </a:pPr>
            <a:endParaRPr lang="en-US" sz="2000" dirty="0">
              <a:solidFill>
                <a:srgbClr val="79878B"/>
              </a:solidFill>
            </a:endParaRPr>
          </a:p>
        </p:txBody>
      </p:sp>
      <p:sp>
        <p:nvSpPr>
          <p:cNvPr id="2" name="Rectangle 1"/>
          <p:cNvSpPr/>
          <p:nvPr/>
        </p:nvSpPr>
        <p:spPr bwMode="auto">
          <a:xfrm>
            <a:off x="609600" y="2159000"/>
            <a:ext cx="6199910" cy="609600"/>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endParaRPr lang="en-US" sz="2400" smtClean="0">
              <a:solidFill>
                <a:prstClr val="black"/>
              </a:solidFill>
              <a:latin typeface="Arial" charset="0"/>
              <a:ea typeface="ＭＳ Ｐゴシック" pitchFamily="1" charset="-128"/>
            </a:endParaRPr>
          </a:p>
        </p:txBody>
      </p:sp>
    </p:spTree>
    <p:extLst>
      <p:ext uri="{BB962C8B-B14F-4D97-AF65-F5344CB8AC3E}">
        <p14:creationId xmlns:p14="http://schemas.microsoft.com/office/powerpoint/2010/main" val="41397129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idx="4294967295"/>
          </p:nvPr>
        </p:nvSpPr>
        <p:spPr/>
        <p:txBody>
          <a:bodyPr/>
          <a:lstStyle/>
          <a:p>
            <a:pPr eaLnBrk="1" hangingPunct="1"/>
            <a:r>
              <a:rPr lang="en-US" dirty="0" smtClean="0"/>
              <a:t>Steps to Hypothesis Testing – </a:t>
            </a:r>
            <a:r>
              <a:rPr lang="el-GR" dirty="0" smtClean="0"/>
              <a:t>σ</a:t>
            </a:r>
            <a:r>
              <a:rPr lang="en-US" dirty="0" smtClean="0"/>
              <a:t> known</a:t>
            </a:r>
          </a:p>
        </p:txBody>
      </p:sp>
      <p:sp>
        <p:nvSpPr>
          <p:cNvPr id="5123" name="Rectangle 3"/>
          <p:cNvSpPr txBox="1">
            <a:spLocks noChangeArrowheads="1"/>
          </p:cNvSpPr>
          <p:nvPr/>
        </p:nvSpPr>
        <p:spPr bwMode="auto">
          <a:xfrm>
            <a:off x="0" y="1295400"/>
            <a:ext cx="8763000" cy="4343400"/>
          </a:xfrm>
          <a:prstGeom prst="rect">
            <a:avLst/>
          </a:prstGeom>
          <a:noFill/>
          <a:ln w="9525">
            <a:noFill/>
            <a:miter lim="800000"/>
            <a:headEnd/>
            <a:tailEnd/>
          </a:ln>
        </p:spPr>
        <p:txBody>
          <a:bodyPr/>
          <a:lstStyle/>
          <a:p>
            <a:pPr marL="457200" indent="-457200">
              <a:buFont typeface="Arial" pitchFamily="34" charset="0"/>
              <a:buAutoNum type="arabicPeriod"/>
              <a:defRPr/>
            </a:pPr>
            <a:r>
              <a:rPr lang="en-US" sz="2400" dirty="0">
                <a:solidFill>
                  <a:prstClr val="black"/>
                </a:solidFill>
              </a:rPr>
              <a:t>State the null and alternative hypotheses</a:t>
            </a:r>
          </a:p>
          <a:p>
            <a:pPr marL="457200" indent="-457200">
              <a:defRPr/>
            </a:pPr>
            <a:r>
              <a:rPr lang="en-US" sz="2000" i="1" dirty="0">
                <a:solidFill>
                  <a:prstClr val="black"/>
                </a:solidFill>
              </a:rPr>
              <a:t>Determine the level of significance (</a:t>
            </a:r>
            <a:r>
              <a:rPr lang="el-GR" sz="2000" i="1" dirty="0">
                <a:solidFill>
                  <a:prstClr val="black"/>
                </a:solidFill>
              </a:rPr>
              <a:t>α</a:t>
            </a:r>
            <a:r>
              <a:rPr lang="en-US" sz="2000" i="1" dirty="0">
                <a:solidFill>
                  <a:prstClr val="black"/>
                </a:solidFill>
              </a:rPr>
              <a:t>) – mostly given to you in this class</a:t>
            </a:r>
          </a:p>
          <a:p>
            <a:pPr marL="457200" indent="-457200">
              <a:buFont typeface="Arial" pitchFamily="34" charset="0"/>
              <a:buAutoNum type="arabicPeriod" startAt="2"/>
              <a:defRPr/>
            </a:pPr>
            <a:r>
              <a:rPr lang="en-US" sz="2400" dirty="0">
                <a:solidFill>
                  <a:prstClr val="black"/>
                </a:solidFill>
              </a:rPr>
              <a:t>Compute the Test Statistic: </a:t>
            </a:r>
          </a:p>
          <a:p>
            <a:pPr marL="457200" indent="-457200">
              <a:buFont typeface="Arial" pitchFamily="34" charset="0"/>
              <a:buAutoNum type="arabicPeriod" startAt="2"/>
              <a:defRPr/>
            </a:pPr>
            <a:r>
              <a:rPr lang="en-US" sz="2400" dirty="0">
                <a:solidFill>
                  <a:prstClr val="black"/>
                </a:solidFill>
              </a:rPr>
              <a:t>Determine P-Value based on Test Statistic</a:t>
            </a:r>
            <a:r>
              <a:rPr lang="en-US" sz="2400" dirty="0" smtClean="0">
                <a:solidFill>
                  <a:prstClr val="black"/>
                </a:solidFill>
              </a:rPr>
              <a:t>. (Use Applet)  </a:t>
            </a:r>
          </a:p>
          <a:p>
            <a:pPr marL="457200" indent="-457200">
              <a:buFont typeface="Arial" pitchFamily="34" charset="0"/>
              <a:buAutoNum type="arabicPeriod" startAt="2"/>
              <a:defRPr/>
            </a:pPr>
            <a:r>
              <a:rPr lang="en-US" sz="2400" dirty="0" smtClean="0">
                <a:solidFill>
                  <a:prstClr val="black"/>
                </a:solidFill>
              </a:rPr>
              <a:t>Reject </a:t>
            </a:r>
            <a:r>
              <a:rPr lang="en-US" sz="2400" dirty="0">
                <a:solidFill>
                  <a:prstClr val="black"/>
                </a:solidFill>
              </a:rPr>
              <a:t>the Null Hypothesis if the P-value is less than the level of significance (</a:t>
            </a:r>
            <a:r>
              <a:rPr lang="el-GR" sz="2400" dirty="0">
                <a:solidFill>
                  <a:prstClr val="black"/>
                </a:solidFill>
              </a:rPr>
              <a:t>α</a:t>
            </a:r>
            <a:r>
              <a:rPr lang="en-US" sz="2400" dirty="0">
                <a:solidFill>
                  <a:prstClr val="black"/>
                </a:solidFill>
              </a:rPr>
              <a:t>), if not then don’t reject.</a:t>
            </a:r>
          </a:p>
          <a:p>
            <a:pPr marL="457200" indent="-457200">
              <a:buFont typeface="Arial" pitchFamily="34" charset="0"/>
              <a:buAutoNum type="arabicPeriod" startAt="2"/>
              <a:defRPr/>
            </a:pPr>
            <a:r>
              <a:rPr lang="en-US" sz="2400" dirty="0">
                <a:solidFill>
                  <a:prstClr val="black"/>
                </a:solidFill>
              </a:rPr>
              <a:t>State the conclusion (in layman’s terms)</a:t>
            </a:r>
          </a:p>
          <a:p>
            <a:pPr marL="914400" lvl="1" indent="-457200">
              <a:buFont typeface="+mj-lt"/>
              <a:buAutoNum type="alphaLcPeriod"/>
              <a:defRPr/>
            </a:pPr>
            <a:r>
              <a:rPr lang="en-US" sz="1600" dirty="0">
                <a:solidFill>
                  <a:prstClr val="black"/>
                </a:solidFill>
              </a:rPr>
              <a:t>If Reject H</a:t>
            </a:r>
            <a:r>
              <a:rPr lang="en-US" sz="1600" baseline="-25000" dirty="0">
                <a:solidFill>
                  <a:prstClr val="black"/>
                </a:solidFill>
              </a:rPr>
              <a:t>o</a:t>
            </a:r>
            <a:r>
              <a:rPr lang="en-US" sz="1600" dirty="0">
                <a:solidFill>
                  <a:prstClr val="black"/>
                </a:solidFill>
              </a:rPr>
              <a:t> – We have sufficient evidence to say that “state H</a:t>
            </a:r>
            <a:r>
              <a:rPr lang="en-US" sz="1600" baseline="-25000" dirty="0">
                <a:solidFill>
                  <a:prstClr val="black"/>
                </a:solidFill>
              </a:rPr>
              <a:t>a</a:t>
            </a:r>
            <a:r>
              <a:rPr lang="en-US" sz="1600" dirty="0">
                <a:solidFill>
                  <a:prstClr val="black"/>
                </a:solidFill>
              </a:rPr>
              <a:t> in English”</a:t>
            </a:r>
          </a:p>
          <a:p>
            <a:pPr marL="914400" lvl="1" indent="-457200">
              <a:buFont typeface="+mj-lt"/>
              <a:buAutoNum type="alphaLcPeriod"/>
              <a:defRPr/>
            </a:pPr>
            <a:r>
              <a:rPr lang="en-US" sz="1600" dirty="0">
                <a:solidFill>
                  <a:prstClr val="black"/>
                </a:solidFill>
              </a:rPr>
              <a:t>If Don’t Reject H</a:t>
            </a:r>
            <a:r>
              <a:rPr lang="en-US" sz="1600" baseline="-25000" dirty="0">
                <a:solidFill>
                  <a:prstClr val="black"/>
                </a:solidFill>
              </a:rPr>
              <a:t>o</a:t>
            </a:r>
            <a:r>
              <a:rPr lang="en-US" sz="1600" dirty="0">
                <a:solidFill>
                  <a:prstClr val="black"/>
                </a:solidFill>
              </a:rPr>
              <a:t> - We have insufficient evidence to say that “state H</a:t>
            </a:r>
            <a:r>
              <a:rPr lang="en-US" sz="1600" baseline="-25000" dirty="0">
                <a:solidFill>
                  <a:prstClr val="black"/>
                </a:solidFill>
              </a:rPr>
              <a:t>a</a:t>
            </a:r>
            <a:r>
              <a:rPr lang="en-US" sz="1600" dirty="0">
                <a:solidFill>
                  <a:prstClr val="black"/>
                </a:solidFill>
              </a:rPr>
              <a:t> in English”</a:t>
            </a:r>
            <a:endParaRPr lang="en-US" sz="2400" dirty="0">
              <a:solidFill>
                <a:prstClr val="black"/>
              </a:solidFill>
            </a:endParaRPr>
          </a:p>
        </p:txBody>
      </p:sp>
      <p:pic>
        <p:nvPicPr>
          <p:cNvPr id="28676" name="Picture 9" descr="http://ebooks.bfwpub.com/pbs2e/figures/IL_386_2.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73550" y="2063750"/>
            <a:ext cx="1143000"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7061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idx="4294967295"/>
          </p:nvPr>
        </p:nvSpPr>
        <p:spPr/>
        <p:txBody>
          <a:bodyPr/>
          <a:lstStyle/>
          <a:p>
            <a:pPr eaLnBrk="1" hangingPunct="1"/>
            <a:r>
              <a:rPr lang="en-US" dirty="0" smtClean="0"/>
              <a:t>Steps to Hypothesis Testing – </a:t>
            </a:r>
            <a:r>
              <a:rPr lang="el-GR" dirty="0" smtClean="0"/>
              <a:t>σ</a:t>
            </a:r>
            <a:r>
              <a:rPr lang="en-US" dirty="0" smtClean="0"/>
              <a:t> unknown</a:t>
            </a:r>
          </a:p>
        </p:txBody>
      </p:sp>
      <p:sp>
        <p:nvSpPr>
          <p:cNvPr id="7171" name="Rectangle 3"/>
          <p:cNvSpPr txBox="1">
            <a:spLocks noChangeArrowheads="1"/>
          </p:cNvSpPr>
          <p:nvPr/>
        </p:nvSpPr>
        <p:spPr bwMode="auto">
          <a:xfrm>
            <a:off x="0" y="1295400"/>
            <a:ext cx="9144000" cy="4343400"/>
          </a:xfrm>
          <a:prstGeom prst="rect">
            <a:avLst/>
          </a:prstGeom>
          <a:noFill/>
          <a:ln w="9525">
            <a:noFill/>
            <a:miter lim="800000"/>
            <a:headEnd/>
            <a:tailEnd/>
          </a:ln>
        </p:spPr>
        <p:txBody>
          <a:bodyPr/>
          <a:lstStyle/>
          <a:p>
            <a:pPr marL="457200" indent="-457200">
              <a:buFont typeface="Arial" pitchFamily="34" charset="0"/>
              <a:buAutoNum type="arabicPeriod"/>
              <a:defRPr/>
            </a:pPr>
            <a:r>
              <a:rPr lang="en-US" sz="2400" dirty="0">
                <a:solidFill>
                  <a:prstClr val="black"/>
                </a:solidFill>
              </a:rPr>
              <a:t>State the null and alternative hypothesis</a:t>
            </a:r>
          </a:p>
          <a:p>
            <a:pPr marL="457200" indent="-457200">
              <a:defRPr/>
            </a:pPr>
            <a:r>
              <a:rPr lang="en-US" sz="2000" i="1" dirty="0">
                <a:solidFill>
                  <a:prstClr val="black"/>
                </a:solidFill>
              </a:rPr>
              <a:t>Determine the level of significance (</a:t>
            </a:r>
            <a:r>
              <a:rPr lang="el-GR" sz="2000" i="1" dirty="0">
                <a:solidFill>
                  <a:prstClr val="black"/>
                </a:solidFill>
              </a:rPr>
              <a:t>α</a:t>
            </a:r>
            <a:r>
              <a:rPr lang="en-US" sz="2000" i="1" dirty="0">
                <a:solidFill>
                  <a:prstClr val="black"/>
                </a:solidFill>
              </a:rPr>
              <a:t>) – mostly given to you in this class</a:t>
            </a:r>
          </a:p>
          <a:p>
            <a:pPr marL="457200" indent="-457200">
              <a:defRPr/>
            </a:pPr>
            <a:r>
              <a:rPr lang="en-US" sz="2000" i="1" dirty="0">
                <a:solidFill>
                  <a:prstClr val="black"/>
                </a:solidFill>
              </a:rPr>
              <a:t>Do Steps 2-4 with </a:t>
            </a:r>
            <a:r>
              <a:rPr lang="en-US" sz="2000" i="1" dirty="0" smtClean="0">
                <a:solidFill>
                  <a:prstClr val="black"/>
                </a:solidFill>
              </a:rPr>
              <a:t>Software</a:t>
            </a:r>
            <a:endParaRPr lang="en-US" sz="2000" i="1" dirty="0">
              <a:solidFill>
                <a:prstClr val="black"/>
              </a:solidFill>
            </a:endParaRPr>
          </a:p>
          <a:p>
            <a:pPr marL="457200" indent="-457200">
              <a:buFont typeface="Arial" pitchFamily="34" charset="0"/>
              <a:buAutoNum type="arabicPeriod" startAt="2"/>
              <a:defRPr/>
            </a:pPr>
            <a:r>
              <a:rPr lang="en-US" sz="2400" dirty="0">
                <a:solidFill>
                  <a:prstClr val="black"/>
                </a:solidFill>
              </a:rPr>
              <a:t>Compute the Test Statistic: </a:t>
            </a:r>
          </a:p>
          <a:p>
            <a:pPr marL="457200" indent="-457200">
              <a:buFont typeface="Arial" pitchFamily="34" charset="0"/>
              <a:buAutoNum type="arabicPeriod" startAt="2"/>
              <a:defRPr/>
            </a:pPr>
            <a:r>
              <a:rPr lang="en-US" sz="2400" dirty="0">
                <a:solidFill>
                  <a:prstClr val="black"/>
                </a:solidFill>
              </a:rPr>
              <a:t>Determine the Degrees of Freedom</a:t>
            </a:r>
          </a:p>
          <a:p>
            <a:pPr marL="457200" indent="-457200">
              <a:buFont typeface="Arial" pitchFamily="34" charset="0"/>
              <a:buAutoNum type="arabicPeriod" startAt="2"/>
              <a:defRPr/>
            </a:pPr>
            <a:r>
              <a:rPr lang="en-US" sz="2400" dirty="0">
                <a:solidFill>
                  <a:prstClr val="black"/>
                </a:solidFill>
              </a:rPr>
              <a:t>Determine P-Value.</a:t>
            </a:r>
          </a:p>
          <a:p>
            <a:pPr marL="457200" indent="-457200">
              <a:buFont typeface="Arial" pitchFamily="34" charset="0"/>
              <a:buAutoNum type="arabicPeriod" startAt="2"/>
              <a:defRPr/>
            </a:pPr>
            <a:r>
              <a:rPr lang="en-US" sz="2400" dirty="0" smtClean="0">
                <a:solidFill>
                  <a:prstClr val="black"/>
                </a:solidFill>
              </a:rPr>
              <a:t>Reject </a:t>
            </a:r>
            <a:r>
              <a:rPr lang="en-US" sz="2400" dirty="0">
                <a:solidFill>
                  <a:prstClr val="black"/>
                </a:solidFill>
              </a:rPr>
              <a:t>the Null Hypothesis if the P-value is less than the level of significance (</a:t>
            </a:r>
            <a:r>
              <a:rPr lang="el-GR" sz="2400" dirty="0">
                <a:solidFill>
                  <a:prstClr val="black"/>
                </a:solidFill>
              </a:rPr>
              <a:t>α</a:t>
            </a:r>
            <a:r>
              <a:rPr lang="en-US" sz="2400" dirty="0">
                <a:solidFill>
                  <a:prstClr val="black"/>
                </a:solidFill>
              </a:rPr>
              <a:t>), if not then don’t reject.</a:t>
            </a:r>
          </a:p>
          <a:p>
            <a:pPr marL="457200" indent="-457200">
              <a:buFont typeface="Arial" pitchFamily="34" charset="0"/>
              <a:buAutoNum type="arabicPeriod" startAt="2"/>
              <a:defRPr/>
            </a:pPr>
            <a:r>
              <a:rPr lang="en-US" sz="2400" dirty="0">
                <a:solidFill>
                  <a:prstClr val="black"/>
                </a:solidFill>
              </a:rPr>
              <a:t>State the conclusion</a:t>
            </a:r>
          </a:p>
          <a:p>
            <a:pPr marL="914400" lvl="1" indent="-457200">
              <a:buFont typeface="+mj-lt"/>
              <a:buAutoNum type="alphaLcPeriod"/>
              <a:defRPr/>
            </a:pPr>
            <a:r>
              <a:rPr lang="en-US" sz="1600" dirty="0">
                <a:solidFill>
                  <a:prstClr val="black"/>
                </a:solidFill>
              </a:rPr>
              <a:t>If Reject H</a:t>
            </a:r>
            <a:r>
              <a:rPr lang="en-US" sz="1600" baseline="-25000" dirty="0">
                <a:solidFill>
                  <a:prstClr val="black"/>
                </a:solidFill>
              </a:rPr>
              <a:t>o</a:t>
            </a:r>
            <a:r>
              <a:rPr lang="en-US" sz="1600" dirty="0">
                <a:solidFill>
                  <a:prstClr val="black"/>
                </a:solidFill>
              </a:rPr>
              <a:t> – We have sufficient evidence to say that “state H</a:t>
            </a:r>
            <a:r>
              <a:rPr lang="en-US" sz="1600" baseline="-25000" dirty="0">
                <a:solidFill>
                  <a:prstClr val="black"/>
                </a:solidFill>
              </a:rPr>
              <a:t>a</a:t>
            </a:r>
            <a:r>
              <a:rPr lang="en-US" sz="1600" dirty="0">
                <a:solidFill>
                  <a:prstClr val="black"/>
                </a:solidFill>
              </a:rPr>
              <a:t> in English”</a:t>
            </a:r>
          </a:p>
          <a:p>
            <a:pPr marL="914400" lvl="1" indent="-457200">
              <a:buFont typeface="+mj-lt"/>
              <a:buAutoNum type="alphaLcPeriod"/>
              <a:defRPr/>
            </a:pPr>
            <a:r>
              <a:rPr lang="en-US" sz="1600" dirty="0">
                <a:solidFill>
                  <a:prstClr val="black"/>
                </a:solidFill>
              </a:rPr>
              <a:t>If Don’t Reject H</a:t>
            </a:r>
            <a:r>
              <a:rPr lang="en-US" sz="1600" baseline="-25000" dirty="0">
                <a:solidFill>
                  <a:prstClr val="black"/>
                </a:solidFill>
              </a:rPr>
              <a:t>o</a:t>
            </a:r>
            <a:r>
              <a:rPr lang="en-US" sz="1600" dirty="0">
                <a:solidFill>
                  <a:prstClr val="black"/>
                </a:solidFill>
              </a:rPr>
              <a:t> - We have insufficient evidence to say that “state H</a:t>
            </a:r>
            <a:r>
              <a:rPr lang="en-US" sz="1600" baseline="-25000" dirty="0">
                <a:solidFill>
                  <a:prstClr val="black"/>
                </a:solidFill>
              </a:rPr>
              <a:t>a</a:t>
            </a:r>
            <a:r>
              <a:rPr lang="en-US" sz="1600" dirty="0">
                <a:solidFill>
                  <a:prstClr val="black"/>
                </a:solidFill>
              </a:rPr>
              <a:t> in English”</a:t>
            </a:r>
            <a:endParaRPr lang="en-US" sz="2400" dirty="0">
              <a:solidFill>
                <a:prstClr val="black"/>
              </a:solidFill>
            </a:endParaRPr>
          </a:p>
          <a:p>
            <a:pPr marL="457200" indent="-457200">
              <a:buFontTx/>
              <a:buNone/>
              <a:defRPr/>
            </a:pPr>
            <a:endParaRPr lang="en-US" sz="2400" dirty="0">
              <a:solidFill>
                <a:prstClr val="black"/>
              </a:solidFill>
            </a:endParaRPr>
          </a:p>
        </p:txBody>
      </p:sp>
      <p:pic>
        <p:nvPicPr>
          <p:cNvPr id="29700" name="Picture 2" descr="http://ebooks.bfwpub.com/pbs2e/figures/IL_428_3.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02125" y="2444750"/>
            <a:ext cx="9906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62672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idx="4294967295"/>
          </p:nvPr>
        </p:nvSpPr>
        <p:spPr/>
        <p:txBody>
          <a:bodyPr/>
          <a:lstStyle/>
          <a:p>
            <a:pPr eaLnBrk="1" hangingPunct="1"/>
            <a:r>
              <a:rPr lang="en-US" dirty="0" smtClean="0"/>
              <a:t>Steps to Hypothesis Testing – Matched Pairs</a:t>
            </a:r>
          </a:p>
        </p:txBody>
      </p:sp>
      <mc:AlternateContent xmlns:mc="http://schemas.openxmlformats.org/markup-compatibility/2006">
        <mc:Choice xmlns:a14="http://schemas.microsoft.com/office/drawing/2010/main" Requires="a14">
          <p:sp>
            <p:nvSpPr>
              <p:cNvPr id="12291" name="Rectangle 3"/>
              <p:cNvSpPr txBox="1">
                <a:spLocks noChangeArrowheads="1"/>
              </p:cNvSpPr>
              <p:nvPr/>
            </p:nvSpPr>
            <p:spPr bwMode="auto">
              <a:xfrm>
                <a:off x="152400" y="1143000"/>
                <a:ext cx="8763000" cy="4343400"/>
              </a:xfrm>
              <a:prstGeom prst="rect">
                <a:avLst/>
              </a:prstGeom>
              <a:noFill/>
              <a:ln w="9525">
                <a:noFill/>
                <a:miter lim="800000"/>
                <a:headEnd/>
                <a:tailEnd/>
              </a:ln>
            </p:spPr>
            <p:txBody>
              <a:bodyPr/>
              <a:lstStyle/>
              <a:p>
                <a:pPr marL="457200" indent="-457200">
                  <a:buFont typeface="Arial" pitchFamily="34" charset="0"/>
                  <a:buAutoNum type="arabicPeriod"/>
                  <a:defRPr/>
                </a:pPr>
                <a:r>
                  <a:rPr lang="en-US" sz="2400" dirty="0" smtClean="0">
                    <a:solidFill>
                      <a:prstClr val="black"/>
                    </a:solidFill>
                  </a:rPr>
                  <a:t>State the null and alternative hypothesis</a:t>
                </a:r>
              </a:p>
              <a:p>
                <a:pPr>
                  <a:buNone/>
                  <a:defRPr/>
                </a:pPr>
                <a:r>
                  <a:rPr lang="en-US" sz="2400" b="0" dirty="0" smtClean="0">
                    <a:solidFill>
                      <a:prstClr val="black"/>
                    </a:solidFill>
                  </a:rPr>
                  <a:t> 	</a:t>
                </a:r>
                <a14:m>
                  <m:oMath xmlns:m="http://schemas.openxmlformats.org/officeDocument/2006/math">
                    <m:r>
                      <a:rPr lang="en-US" sz="2400" b="0" i="1" smtClean="0">
                        <a:solidFill>
                          <a:prstClr val="black"/>
                        </a:solidFill>
                        <a:latin typeface="Cambria Math"/>
                      </a:rPr>
                      <m:t> </m:t>
                    </m:r>
                    <m:sSub>
                      <m:sSubPr>
                        <m:ctrlPr>
                          <a:rPr lang="en-US" sz="2400" i="1">
                            <a:solidFill>
                              <a:prstClr val="black"/>
                            </a:solidFill>
                            <a:latin typeface="Cambria Math"/>
                          </a:rPr>
                        </m:ctrlPr>
                      </m:sSubPr>
                      <m:e>
                        <m:r>
                          <a:rPr lang="en-US" sz="2400" i="1">
                            <a:solidFill>
                              <a:prstClr val="black"/>
                            </a:solidFill>
                            <a:latin typeface="Cambria Math"/>
                          </a:rPr>
                          <m:t>𝐻</m:t>
                        </m:r>
                      </m:e>
                      <m:sub>
                        <m:r>
                          <a:rPr lang="en-US" sz="2400" i="1">
                            <a:solidFill>
                              <a:prstClr val="black"/>
                            </a:solidFill>
                            <a:latin typeface="Cambria Math"/>
                          </a:rPr>
                          <m:t>𝑜</m:t>
                        </m:r>
                      </m:sub>
                    </m:sSub>
                    <m:r>
                      <a:rPr lang="en-US" sz="2400" i="1">
                        <a:solidFill>
                          <a:prstClr val="black"/>
                        </a:solidFill>
                        <a:latin typeface="Cambria Math"/>
                      </a:rPr>
                      <m:t>:</m:t>
                    </m:r>
                    <m:sSub>
                      <m:sSubPr>
                        <m:ctrlPr>
                          <a:rPr lang="en-US" sz="2400" i="1">
                            <a:solidFill>
                              <a:prstClr val="black"/>
                            </a:solidFill>
                            <a:latin typeface="Cambria Math"/>
                          </a:rPr>
                        </m:ctrlPr>
                      </m:sSubPr>
                      <m:e>
                        <m:r>
                          <a:rPr lang="en-US" sz="2400" i="1">
                            <a:solidFill>
                              <a:prstClr val="black"/>
                            </a:solidFill>
                            <a:latin typeface="Cambria Math"/>
                            <a:ea typeface="Cambria Math"/>
                          </a:rPr>
                          <m:t>𝜇</m:t>
                        </m:r>
                      </m:e>
                      <m:sub>
                        <m:r>
                          <a:rPr lang="en-US" sz="2400" i="1">
                            <a:solidFill>
                              <a:prstClr val="black"/>
                            </a:solidFill>
                            <a:latin typeface="Cambria Math"/>
                          </a:rPr>
                          <m:t>𝑑</m:t>
                        </m:r>
                      </m:sub>
                    </m:sSub>
                    <m:r>
                      <a:rPr lang="en-US" sz="2400" i="1">
                        <a:solidFill>
                          <a:prstClr val="black"/>
                        </a:solidFill>
                        <a:latin typeface="Cambria Math"/>
                      </a:rPr>
                      <m:t>=0</m:t>
                    </m:r>
                  </m:oMath>
                </a14:m>
                <a:endParaRPr lang="en-US" sz="2400" i="1" dirty="0">
                  <a:solidFill>
                    <a:prstClr val="black"/>
                  </a:solidFill>
                  <a:latin typeface="Cambria Math"/>
                </a:endParaRPr>
              </a:p>
              <a:p>
                <a:pPr>
                  <a:buNone/>
                  <a:defRPr/>
                </a:pPr>
                <a:r>
                  <a:rPr lang="en-US" sz="2400" dirty="0" smtClean="0">
                    <a:solidFill>
                      <a:prstClr val="black"/>
                    </a:solidFill>
                  </a:rPr>
                  <a:t> 	</a:t>
                </a:r>
                <a14:m>
                  <m:oMath xmlns:m="http://schemas.openxmlformats.org/officeDocument/2006/math">
                    <m:sSub>
                      <m:sSubPr>
                        <m:ctrlPr>
                          <a:rPr lang="en-US" sz="2400" i="1">
                            <a:solidFill>
                              <a:prstClr val="black"/>
                            </a:solidFill>
                            <a:latin typeface="Cambria Math"/>
                          </a:rPr>
                        </m:ctrlPr>
                      </m:sSubPr>
                      <m:e>
                        <m:r>
                          <a:rPr lang="en-US" sz="2400" i="1">
                            <a:solidFill>
                              <a:prstClr val="black"/>
                            </a:solidFill>
                            <a:latin typeface="Cambria Math"/>
                          </a:rPr>
                          <m:t>𝐻</m:t>
                        </m:r>
                      </m:e>
                      <m:sub>
                        <m:r>
                          <a:rPr lang="en-US" sz="2400" i="1">
                            <a:solidFill>
                              <a:prstClr val="black"/>
                            </a:solidFill>
                            <a:latin typeface="Cambria Math"/>
                          </a:rPr>
                          <m:t>𝑎</m:t>
                        </m:r>
                      </m:sub>
                    </m:sSub>
                    <m:r>
                      <a:rPr lang="en-US" sz="2400" i="1">
                        <a:solidFill>
                          <a:prstClr val="black"/>
                        </a:solidFill>
                        <a:latin typeface="Cambria Math"/>
                      </a:rPr>
                      <m:t>:</m:t>
                    </m:r>
                    <m:sSub>
                      <m:sSubPr>
                        <m:ctrlPr>
                          <a:rPr lang="en-US" sz="2400" i="1">
                            <a:solidFill>
                              <a:prstClr val="black"/>
                            </a:solidFill>
                            <a:latin typeface="Cambria Math"/>
                          </a:rPr>
                        </m:ctrlPr>
                      </m:sSubPr>
                      <m:e>
                        <m:r>
                          <a:rPr lang="en-US" sz="2400" i="1">
                            <a:solidFill>
                              <a:prstClr val="black"/>
                            </a:solidFill>
                            <a:latin typeface="Cambria Math"/>
                            <a:ea typeface="Cambria Math"/>
                          </a:rPr>
                          <m:t>𝜇</m:t>
                        </m:r>
                      </m:e>
                      <m:sub>
                        <m:r>
                          <a:rPr lang="en-US" sz="2400" i="1">
                            <a:solidFill>
                              <a:prstClr val="black"/>
                            </a:solidFill>
                            <a:latin typeface="Cambria Math"/>
                          </a:rPr>
                          <m:t>𝑑</m:t>
                        </m:r>
                      </m:sub>
                    </m:sSub>
                    <m:r>
                      <a:rPr lang="en-US" sz="2400" i="1">
                        <a:solidFill>
                          <a:prstClr val="black"/>
                        </a:solidFill>
                        <a:latin typeface="Cambria Math"/>
                      </a:rPr>
                      <m:t>&lt;0 </m:t>
                    </m:r>
                    <m:r>
                      <a:rPr lang="en-US" sz="2400" i="1">
                        <a:solidFill>
                          <a:prstClr val="black"/>
                        </a:solidFill>
                        <a:latin typeface="Cambria Math"/>
                      </a:rPr>
                      <m:t>𝑜𝑟</m:t>
                    </m:r>
                    <m:r>
                      <a:rPr lang="en-US" sz="2400" i="1">
                        <a:solidFill>
                          <a:prstClr val="black"/>
                        </a:solidFill>
                        <a:latin typeface="Cambria Math"/>
                      </a:rPr>
                      <m:t> </m:t>
                    </m:r>
                    <m:sSub>
                      <m:sSubPr>
                        <m:ctrlPr>
                          <a:rPr lang="en-US" sz="2400" i="1">
                            <a:solidFill>
                              <a:prstClr val="black"/>
                            </a:solidFill>
                            <a:latin typeface="Cambria Math"/>
                          </a:rPr>
                        </m:ctrlPr>
                      </m:sSubPr>
                      <m:e>
                        <m:r>
                          <a:rPr lang="en-US" sz="2400" i="1">
                            <a:solidFill>
                              <a:prstClr val="black"/>
                            </a:solidFill>
                            <a:latin typeface="Cambria Math"/>
                            <a:ea typeface="Cambria Math"/>
                          </a:rPr>
                          <m:t>𝜇</m:t>
                        </m:r>
                      </m:e>
                      <m:sub>
                        <m:r>
                          <a:rPr lang="en-US" sz="2400" i="1">
                            <a:solidFill>
                              <a:prstClr val="black"/>
                            </a:solidFill>
                            <a:latin typeface="Cambria Math"/>
                          </a:rPr>
                          <m:t>𝑑</m:t>
                        </m:r>
                      </m:sub>
                    </m:sSub>
                    <m:r>
                      <a:rPr lang="en-US" sz="2400" i="1">
                        <a:solidFill>
                          <a:prstClr val="black"/>
                        </a:solidFill>
                        <a:latin typeface="Cambria Math"/>
                      </a:rPr>
                      <m:t>&gt;0 </m:t>
                    </m:r>
                    <m:r>
                      <a:rPr lang="en-US" sz="2400" i="1">
                        <a:solidFill>
                          <a:prstClr val="black"/>
                        </a:solidFill>
                        <a:latin typeface="Cambria Math"/>
                      </a:rPr>
                      <m:t>𝑜𝑟</m:t>
                    </m:r>
                    <m:r>
                      <a:rPr lang="en-US" sz="2400" i="1">
                        <a:solidFill>
                          <a:prstClr val="black"/>
                        </a:solidFill>
                        <a:latin typeface="Cambria Math"/>
                      </a:rPr>
                      <m:t> </m:t>
                    </m:r>
                    <m:sSub>
                      <m:sSubPr>
                        <m:ctrlPr>
                          <a:rPr lang="en-US" sz="2400" i="1">
                            <a:solidFill>
                              <a:prstClr val="black"/>
                            </a:solidFill>
                            <a:latin typeface="Cambria Math"/>
                          </a:rPr>
                        </m:ctrlPr>
                      </m:sSubPr>
                      <m:e>
                        <m:r>
                          <a:rPr lang="en-US" sz="2400" i="1">
                            <a:solidFill>
                              <a:prstClr val="black"/>
                            </a:solidFill>
                            <a:latin typeface="Cambria Math"/>
                            <a:ea typeface="Cambria Math"/>
                          </a:rPr>
                          <m:t>𝜇</m:t>
                        </m:r>
                      </m:e>
                      <m:sub>
                        <m:r>
                          <a:rPr lang="en-US" sz="2400" i="1">
                            <a:solidFill>
                              <a:prstClr val="black"/>
                            </a:solidFill>
                            <a:latin typeface="Cambria Math"/>
                          </a:rPr>
                          <m:t>𝑑</m:t>
                        </m:r>
                      </m:sub>
                    </m:sSub>
                    <m:r>
                      <a:rPr lang="en-US" sz="2400" i="1">
                        <a:solidFill>
                          <a:prstClr val="black"/>
                        </a:solidFill>
                        <a:latin typeface="Cambria Math"/>
                        <a:ea typeface="Cambria Math"/>
                      </a:rPr>
                      <m:t>≠</m:t>
                    </m:r>
                    <m:r>
                      <a:rPr lang="en-US" sz="2400" i="1">
                        <a:solidFill>
                          <a:prstClr val="black"/>
                        </a:solidFill>
                        <a:latin typeface="Cambria Math"/>
                      </a:rPr>
                      <m:t>0 (</m:t>
                    </m:r>
                    <m:r>
                      <a:rPr lang="en-US" sz="2400" i="1">
                        <a:solidFill>
                          <a:prstClr val="black"/>
                        </a:solidFill>
                        <a:latin typeface="Cambria Math"/>
                      </a:rPr>
                      <m:t>𝑑𝑒𝑝𝑒𝑛𝑑𝑖𝑛𝑔</m:t>
                    </m:r>
                    <m:r>
                      <a:rPr lang="en-US" sz="2400" i="1">
                        <a:solidFill>
                          <a:prstClr val="black"/>
                        </a:solidFill>
                        <a:latin typeface="Cambria Math"/>
                      </a:rPr>
                      <m:t> </m:t>
                    </m:r>
                    <m:r>
                      <a:rPr lang="en-US" sz="2400" i="1">
                        <a:solidFill>
                          <a:prstClr val="black"/>
                        </a:solidFill>
                        <a:latin typeface="Cambria Math"/>
                      </a:rPr>
                      <m:t>𝑜𝑛</m:t>
                    </m:r>
                    <m:r>
                      <a:rPr lang="en-US" sz="2400" i="1">
                        <a:solidFill>
                          <a:prstClr val="black"/>
                        </a:solidFill>
                        <a:latin typeface="Cambria Math"/>
                      </a:rPr>
                      <m:t> </m:t>
                    </m:r>
                    <m:r>
                      <a:rPr lang="en-US" sz="2400" i="1">
                        <a:solidFill>
                          <a:prstClr val="black"/>
                        </a:solidFill>
                        <a:latin typeface="Cambria Math"/>
                      </a:rPr>
                      <m:t>𝑡𝑒𝑠𝑡</m:t>
                    </m:r>
                    <m:r>
                      <a:rPr lang="en-US" sz="2400" i="1">
                        <a:solidFill>
                          <a:prstClr val="black"/>
                        </a:solidFill>
                        <a:latin typeface="Cambria Math"/>
                      </a:rPr>
                      <m:t>)</m:t>
                    </m:r>
                  </m:oMath>
                </a14:m>
                <a:endParaRPr lang="en-US" sz="2400" dirty="0">
                  <a:solidFill>
                    <a:prstClr val="black"/>
                  </a:solidFill>
                </a:endParaRPr>
              </a:p>
              <a:p>
                <a:pPr>
                  <a:buNone/>
                  <a:defRPr/>
                </a:pPr>
                <a:r>
                  <a:rPr lang="en-US" sz="2000" b="1" dirty="0">
                    <a:solidFill>
                      <a:prstClr val="black"/>
                    </a:solidFill>
                  </a:rPr>
                  <a:t>Use software for Steps 2-4</a:t>
                </a:r>
              </a:p>
              <a:p>
                <a:pPr marL="457200" indent="-457200">
                  <a:buFont typeface="Arial" pitchFamily="34" charset="0"/>
                  <a:buAutoNum type="arabicPeriod" startAt="2"/>
                  <a:defRPr/>
                </a:pPr>
                <a:r>
                  <a:rPr lang="en-US" sz="2400" dirty="0" smtClean="0">
                    <a:solidFill>
                      <a:prstClr val="black"/>
                    </a:solidFill>
                  </a:rPr>
                  <a:t>Compute </a:t>
                </a:r>
                <a:r>
                  <a:rPr lang="en-US" sz="2400" dirty="0">
                    <a:solidFill>
                      <a:prstClr val="black"/>
                    </a:solidFill>
                  </a:rPr>
                  <a:t>the Test Statistic: </a:t>
                </a:r>
                <a14:m>
                  <m:oMath xmlns:m="http://schemas.openxmlformats.org/officeDocument/2006/math">
                    <m:r>
                      <a:rPr lang="en-US" sz="2400" i="1">
                        <a:solidFill>
                          <a:srgbClr val="000000"/>
                        </a:solidFill>
                        <a:latin typeface="Cambria Math"/>
                      </a:rPr>
                      <m:t>𝑡</m:t>
                    </m:r>
                    <m:r>
                      <a:rPr lang="en-US" sz="2400" i="1">
                        <a:solidFill>
                          <a:srgbClr val="000000"/>
                        </a:solidFill>
                        <a:latin typeface="Cambria Math"/>
                      </a:rPr>
                      <m:t>=</m:t>
                    </m:r>
                    <m:f>
                      <m:fPr>
                        <m:ctrlPr>
                          <a:rPr lang="en-US" sz="2400" i="1">
                            <a:solidFill>
                              <a:srgbClr val="000000"/>
                            </a:solidFill>
                            <a:latin typeface="Cambria Math"/>
                          </a:rPr>
                        </m:ctrlPr>
                      </m:fPr>
                      <m:num>
                        <m:d>
                          <m:dPr>
                            <m:ctrlPr>
                              <a:rPr lang="en-US" sz="2400" i="1">
                                <a:solidFill>
                                  <a:srgbClr val="000000"/>
                                </a:solidFill>
                                <a:latin typeface="Cambria Math"/>
                              </a:rPr>
                            </m:ctrlPr>
                          </m:dPr>
                          <m:e>
                            <m:acc>
                              <m:accPr>
                                <m:chr m:val="̅"/>
                                <m:ctrlPr>
                                  <a:rPr lang="en-US" sz="2400" i="1">
                                    <a:solidFill>
                                      <a:srgbClr val="000000"/>
                                    </a:solidFill>
                                    <a:latin typeface="Cambria Math"/>
                                  </a:rPr>
                                </m:ctrlPr>
                              </m:accPr>
                              <m:e>
                                <m:r>
                                  <a:rPr lang="en-US" sz="2400" i="1">
                                    <a:solidFill>
                                      <a:srgbClr val="000000"/>
                                    </a:solidFill>
                                    <a:latin typeface="Cambria Math"/>
                                  </a:rPr>
                                  <m:t>𝑑</m:t>
                                </m:r>
                              </m:e>
                            </m:acc>
                            <m:r>
                              <a:rPr lang="en-US" sz="2400" i="1">
                                <a:solidFill>
                                  <a:srgbClr val="000000"/>
                                </a:solidFill>
                                <a:latin typeface="Cambria Math"/>
                              </a:rPr>
                              <m:t>−0</m:t>
                            </m:r>
                          </m:e>
                        </m:d>
                      </m:num>
                      <m:den>
                        <m:f>
                          <m:fPr>
                            <m:ctrlPr>
                              <a:rPr lang="en-US" sz="2400" i="1">
                                <a:solidFill>
                                  <a:srgbClr val="000000"/>
                                </a:solidFill>
                                <a:latin typeface="Cambria Math"/>
                              </a:rPr>
                            </m:ctrlPr>
                          </m:fPr>
                          <m:num>
                            <m:sSub>
                              <m:sSubPr>
                                <m:ctrlPr>
                                  <a:rPr lang="en-US" sz="2400" i="1">
                                    <a:solidFill>
                                      <a:srgbClr val="000000"/>
                                    </a:solidFill>
                                    <a:latin typeface="Cambria Math"/>
                                  </a:rPr>
                                </m:ctrlPr>
                              </m:sSubPr>
                              <m:e>
                                <m:r>
                                  <a:rPr lang="en-US" sz="2400" i="1">
                                    <a:solidFill>
                                      <a:srgbClr val="000000"/>
                                    </a:solidFill>
                                    <a:latin typeface="Cambria Math"/>
                                  </a:rPr>
                                  <m:t>𝑠</m:t>
                                </m:r>
                              </m:e>
                              <m:sub>
                                <m:r>
                                  <a:rPr lang="en-US" sz="2400" i="1">
                                    <a:solidFill>
                                      <a:srgbClr val="000000"/>
                                    </a:solidFill>
                                    <a:latin typeface="Cambria Math"/>
                                  </a:rPr>
                                  <m:t>𝑑</m:t>
                                </m:r>
                              </m:sub>
                            </m:sSub>
                          </m:num>
                          <m:den>
                            <m:rad>
                              <m:radPr>
                                <m:degHide m:val="on"/>
                                <m:ctrlPr>
                                  <a:rPr lang="en-US" sz="2400" i="1">
                                    <a:solidFill>
                                      <a:srgbClr val="000000"/>
                                    </a:solidFill>
                                    <a:latin typeface="Cambria Math"/>
                                  </a:rPr>
                                </m:ctrlPr>
                              </m:radPr>
                              <m:deg/>
                              <m:e>
                                <m:r>
                                  <a:rPr lang="en-US" sz="2400" i="1">
                                    <a:solidFill>
                                      <a:srgbClr val="000000"/>
                                    </a:solidFill>
                                    <a:latin typeface="Cambria Math"/>
                                  </a:rPr>
                                  <m:t>𝑛</m:t>
                                </m:r>
                              </m:e>
                            </m:rad>
                          </m:den>
                        </m:f>
                      </m:den>
                    </m:f>
                  </m:oMath>
                </a14:m>
                <a:r>
                  <a:rPr lang="en-US" sz="2400" dirty="0">
                    <a:solidFill>
                      <a:srgbClr val="000000"/>
                    </a:solidFill>
                  </a:rPr>
                  <a:t> </a:t>
                </a:r>
                <a:endParaRPr lang="en-US" sz="2400" dirty="0">
                  <a:solidFill>
                    <a:prstClr val="black"/>
                  </a:solidFill>
                </a:endParaRPr>
              </a:p>
              <a:p>
                <a:pPr marL="457200" indent="-457200">
                  <a:buFont typeface="Arial" pitchFamily="34" charset="0"/>
                  <a:buAutoNum type="arabicPeriod" startAt="2"/>
                  <a:defRPr/>
                </a:pPr>
                <a:r>
                  <a:rPr lang="en-US" sz="2400" dirty="0">
                    <a:solidFill>
                      <a:prstClr val="black"/>
                    </a:solidFill>
                  </a:rPr>
                  <a:t>Determine the Degrees of Freedom</a:t>
                </a:r>
              </a:p>
              <a:p>
                <a:pPr marL="457200" indent="-457200">
                  <a:buFont typeface="Arial" pitchFamily="34" charset="0"/>
                  <a:buAutoNum type="arabicPeriod" startAt="2"/>
                  <a:defRPr/>
                </a:pPr>
                <a:r>
                  <a:rPr lang="en-US" sz="2400" dirty="0">
                    <a:solidFill>
                      <a:prstClr val="black"/>
                    </a:solidFill>
                  </a:rPr>
                  <a:t>Determine P-Value.</a:t>
                </a:r>
              </a:p>
              <a:p>
                <a:pPr marL="457200" indent="-457200">
                  <a:buFont typeface="Arial" pitchFamily="34" charset="0"/>
                  <a:buAutoNum type="arabicPeriod" startAt="2"/>
                  <a:defRPr/>
                </a:pPr>
                <a:r>
                  <a:rPr lang="en-US" sz="2400" dirty="0" smtClean="0"/>
                  <a:t>Reject </a:t>
                </a:r>
                <a:r>
                  <a:rPr lang="en-US" sz="2400" dirty="0"/>
                  <a:t>the Null Hypothesis if the P-value is less than the level of significance (</a:t>
                </a:r>
                <a:r>
                  <a:rPr lang="el-GR" sz="2400" dirty="0"/>
                  <a:t>α</a:t>
                </a:r>
                <a:r>
                  <a:rPr lang="en-US" sz="2400" dirty="0"/>
                  <a:t>), if not then don’t reject.</a:t>
                </a:r>
              </a:p>
              <a:p>
                <a:pPr marL="457200" indent="-457200">
                  <a:buFont typeface="Arial" pitchFamily="34" charset="0"/>
                  <a:buAutoNum type="arabicPeriod" startAt="2"/>
                  <a:defRPr/>
                </a:pPr>
                <a:r>
                  <a:rPr lang="en-US" sz="2400" dirty="0"/>
                  <a:t>State the conclusion</a:t>
                </a:r>
              </a:p>
              <a:p>
                <a:pPr marL="914400" lvl="1" indent="-457200">
                  <a:buFont typeface="+mj-lt"/>
                  <a:buAutoNum type="alphaLcPeriod"/>
                  <a:defRPr/>
                </a:pPr>
                <a:r>
                  <a:rPr lang="en-US" sz="1600" dirty="0"/>
                  <a:t>If Reject H</a:t>
                </a:r>
                <a:r>
                  <a:rPr lang="en-US" sz="1600" baseline="-25000" dirty="0"/>
                  <a:t>o</a:t>
                </a:r>
                <a:r>
                  <a:rPr lang="en-US" sz="1600" dirty="0"/>
                  <a:t> – We have sufficient evidence to say that “state H</a:t>
                </a:r>
                <a:r>
                  <a:rPr lang="en-US" sz="1600" baseline="-25000" dirty="0"/>
                  <a:t>a</a:t>
                </a:r>
                <a:r>
                  <a:rPr lang="en-US" sz="1600" dirty="0"/>
                  <a:t> in English”</a:t>
                </a:r>
              </a:p>
              <a:p>
                <a:pPr marL="914400" lvl="1" indent="-457200">
                  <a:buFont typeface="+mj-lt"/>
                  <a:buAutoNum type="alphaLcPeriod"/>
                  <a:defRPr/>
                </a:pPr>
                <a:r>
                  <a:rPr lang="en-US" sz="1600" dirty="0"/>
                  <a:t>If Don’t Reject H</a:t>
                </a:r>
                <a:r>
                  <a:rPr lang="en-US" sz="1600" baseline="-25000" dirty="0"/>
                  <a:t>o</a:t>
                </a:r>
                <a:r>
                  <a:rPr lang="en-US" sz="1600" dirty="0"/>
                  <a:t> - We have insufficient evidence to say that “state H</a:t>
                </a:r>
                <a:r>
                  <a:rPr lang="en-US" sz="1600" baseline="-25000" dirty="0"/>
                  <a:t>a</a:t>
                </a:r>
                <a:r>
                  <a:rPr lang="en-US" sz="1600" dirty="0"/>
                  <a:t> in English”</a:t>
                </a:r>
                <a:endParaRPr lang="en-US" sz="2400" dirty="0"/>
              </a:p>
            </p:txBody>
          </p:sp>
        </mc:Choice>
        <mc:Fallback>
          <p:sp>
            <p:nvSpPr>
              <p:cNvPr id="12291" name="Rectangle 3"/>
              <p:cNvSpPr txBox="1">
                <a:spLocks noRot="1" noChangeAspect="1" noMove="1" noResize="1" noEditPoints="1" noAdjustHandles="1" noChangeArrowheads="1" noChangeShapeType="1" noTextEdit="1"/>
              </p:cNvSpPr>
              <p:nvPr/>
            </p:nvSpPr>
            <p:spPr bwMode="auto">
              <a:xfrm>
                <a:off x="152400" y="1143000"/>
                <a:ext cx="8763000" cy="4343400"/>
              </a:xfrm>
              <a:prstGeom prst="rect">
                <a:avLst/>
              </a:prstGeom>
              <a:blipFill rotWithShape="1">
                <a:blip r:embed="rId3"/>
                <a:stretch>
                  <a:fillRect l="-695" t="-983" b="-23736"/>
                </a:stretch>
              </a:blipFill>
              <a:ln w="9525">
                <a:noFill/>
                <a:miter lim="800000"/>
                <a:headEnd/>
                <a:tailEnd/>
              </a:ln>
            </p:spPr>
            <p:txBody>
              <a:bodyPr/>
              <a:lstStyle/>
              <a:p>
                <a:r>
                  <a:rPr lang="en-US">
                    <a:noFill/>
                  </a:rPr>
                  <a:t> </a:t>
                </a:r>
              </a:p>
            </p:txBody>
          </p:sp>
        </mc:Fallback>
      </mc:AlternateContent>
    </p:spTree>
    <p:extLst>
      <p:ext uri="{BB962C8B-B14F-4D97-AF65-F5344CB8AC3E}">
        <p14:creationId xmlns:p14="http://schemas.microsoft.com/office/powerpoint/2010/main" val="27296228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idx="4294967295"/>
          </p:nvPr>
        </p:nvSpPr>
        <p:spPr/>
        <p:txBody>
          <a:bodyPr/>
          <a:lstStyle/>
          <a:p>
            <a:pPr eaLnBrk="1" hangingPunct="1"/>
            <a:r>
              <a:rPr lang="en-US" smtClean="0"/>
              <a:t>Steps to Hypothesis Testing – Independent Samples</a:t>
            </a:r>
          </a:p>
        </p:txBody>
      </p:sp>
      <mc:AlternateContent xmlns:mc="http://schemas.openxmlformats.org/markup-compatibility/2006">
        <mc:Choice xmlns:a14="http://schemas.microsoft.com/office/drawing/2010/main" Requires="a14">
          <p:sp>
            <p:nvSpPr>
              <p:cNvPr id="9219" name="Rectangle 3"/>
              <p:cNvSpPr txBox="1">
                <a:spLocks noChangeArrowheads="1"/>
              </p:cNvSpPr>
              <p:nvPr/>
            </p:nvSpPr>
            <p:spPr bwMode="auto">
              <a:xfrm>
                <a:off x="0" y="1295400"/>
                <a:ext cx="9144000" cy="4343400"/>
              </a:xfrm>
              <a:prstGeom prst="rect">
                <a:avLst/>
              </a:prstGeom>
              <a:noFill/>
              <a:ln w="9525">
                <a:noFill/>
                <a:miter lim="800000"/>
                <a:headEnd/>
                <a:tailEnd/>
              </a:ln>
            </p:spPr>
            <p:txBody>
              <a:bodyPr/>
              <a:lstStyle/>
              <a:p>
                <a:pPr marL="609600" indent="-609600">
                  <a:buFont typeface="Arial" pitchFamily="34" charset="0"/>
                  <a:buAutoNum type="arabicPeriod"/>
                  <a:defRPr/>
                </a:pPr>
                <a:r>
                  <a:rPr lang="en-US" sz="2400" dirty="0" smtClean="0"/>
                  <a:t>State the null and alternative hypotheses</a:t>
                </a:r>
              </a:p>
              <a:p>
                <a:pPr>
                  <a:buNone/>
                  <a:defRPr/>
                </a:pPr>
                <a:r>
                  <a:rPr lang="en-US" sz="1800" dirty="0" smtClean="0">
                    <a:solidFill>
                      <a:prstClr val="black"/>
                    </a:solidFill>
                  </a:rPr>
                  <a:t> 	</a:t>
                </a:r>
                <a14:m>
                  <m:oMath xmlns:m="http://schemas.openxmlformats.org/officeDocument/2006/math">
                    <m:sSub>
                      <m:sSubPr>
                        <m:ctrlPr>
                          <a:rPr lang="en-US" sz="2400" i="1">
                            <a:solidFill>
                              <a:prstClr val="black"/>
                            </a:solidFill>
                            <a:latin typeface="Cambria Math"/>
                          </a:rPr>
                        </m:ctrlPr>
                      </m:sSubPr>
                      <m:e>
                        <m:r>
                          <a:rPr lang="en-US" sz="2400" i="1">
                            <a:solidFill>
                              <a:prstClr val="black"/>
                            </a:solidFill>
                            <a:latin typeface="Cambria Math"/>
                          </a:rPr>
                          <m:t>𝐻</m:t>
                        </m:r>
                      </m:e>
                      <m:sub>
                        <m:r>
                          <a:rPr lang="en-US" sz="2400" i="1">
                            <a:solidFill>
                              <a:prstClr val="black"/>
                            </a:solidFill>
                            <a:latin typeface="Cambria Math"/>
                          </a:rPr>
                          <m:t>𝑜</m:t>
                        </m:r>
                      </m:sub>
                    </m:sSub>
                    <m:r>
                      <a:rPr lang="en-US" sz="2400" i="1">
                        <a:solidFill>
                          <a:prstClr val="black"/>
                        </a:solidFill>
                        <a:latin typeface="Cambria Math"/>
                      </a:rPr>
                      <m:t>:</m:t>
                    </m:r>
                    <m:sSub>
                      <m:sSubPr>
                        <m:ctrlPr>
                          <a:rPr lang="en-US" sz="2400" i="1">
                            <a:solidFill>
                              <a:prstClr val="black"/>
                            </a:solidFill>
                            <a:latin typeface="Cambria Math"/>
                          </a:rPr>
                        </m:ctrlPr>
                      </m:sSubPr>
                      <m:e>
                        <m:r>
                          <a:rPr lang="en-US" sz="2400" i="1">
                            <a:solidFill>
                              <a:prstClr val="black"/>
                            </a:solidFill>
                            <a:latin typeface="Cambria Math"/>
                            <a:ea typeface="Cambria Math"/>
                          </a:rPr>
                          <m:t>𝜇</m:t>
                        </m:r>
                      </m:e>
                      <m:sub>
                        <m:r>
                          <a:rPr lang="en-US" sz="2400" b="0" i="1" smtClean="0">
                            <a:solidFill>
                              <a:prstClr val="black"/>
                            </a:solidFill>
                            <a:latin typeface="Cambria Math"/>
                            <a:ea typeface="Cambria Math"/>
                          </a:rPr>
                          <m:t>1</m:t>
                        </m:r>
                      </m:sub>
                    </m:sSub>
                    <m:r>
                      <a:rPr lang="en-US" sz="2400" i="1">
                        <a:solidFill>
                          <a:prstClr val="black"/>
                        </a:solidFill>
                        <a:latin typeface="Cambria Math"/>
                      </a:rPr>
                      <m:t>=</m:t>
                    </m:r>
                    <m:sSub>
                      <m:sSubPr>
                        <m:ctrlPr>
                          <a:rPr lang="en-US" sz="2400" i="1">
                            <a:solidFill>
                              <a:prstClr val="black"/>
                            </a:solidFill>
                            <a:latin typeface="Cambria Math"/>
                          </a:rPr>
                        </m:ctrlPr>
                      </m:sSubPr>
                      <m:e>
                        <m:r>
                          <a:rPr lang="en-US" sz="2400" i="1">
                            <a:solidFill>
                              <a:prstClr val="black"/>
                            </a:solidFill>
                            <a:latin typeface="Cambria Math"/>
                            <a:ea typeface="Cambria Math"/>
                          </a:rPr>
                          <m:t>𝜇</m:t>
                        </m:r>
                      </m:e>
                      <m:sub>
                        <m:r>
                          <a:rPr lang="en-US" sz="2400" b="0" i="1" smtClean="0">
                            <a:solidFill>
                              <a:prstClr val="black"/>
                            </a:solidFill>
                            <a:latin typeface="Cambria Math"/>
                            <a:ea typeface="Cambria Math"/>
                          </a:rPr>
                          <m:t>2</m:t>
                        </m:r>
                      </m:sub>
                    </m:sSub>
                  </m:oMath>
                </a14:m>
                <a:endParaRPr lang="en-US" sz="2400" dirty="0" smtClean="0">
                  <a:solidFill>
                    <a:prstClr val="black"/>
                  </a:solidFill>
                </a:endParaRPr>
              </a:p>
              <a:p>
                <a:pPr>
                  <a:buNone/>
                  <a:defRPr/>
                </a:pPr>
                <a:r>
                  <a:rPr lang="en-US" sz="2400" dirty="0">
                    <a:solidFill>
                      <a:prstClr val="black"/>
                    </a:solidFill>
                  </a:rPr>
                  <a:t>	</a:t>
                </a:r>
                <a14:m>
                  <m:oMath xmlns:m="http://schemas.openxmlformats.org/officeDocument/2006/math">
                    <m:sSub>
                      <m:sSubPr>
                        <m:ctrlPr>
                          <a:rPr lang="en-US" sz="2400" i="1">
                            <a:solidFill>
                              <a:prstClr val="black"/>
                            </a:solidFill>
                            <a:latin typeface="Cambria Math"/>
                          </a:rPr>
                        </m:ctrlPr>
                      </m:sSubPr>
                      <m:e>
                        <m:r>
                          <a:rPr lang="en-US" sz="2400" i="1">
                            <a:solidFill>
                              <a:prstClr val="black"/>
                            </a:solidFill>
                            <a:latin typeface="Cambria Math"/>
                          </a:rPr>
                          <m:t>𝐻</m:t>
                        </m:r>
                      </m:e>
                      <m:sub>
                        <m:r>
                          <a:rPr lang="en-US" sz="2400" i="1">
                            <a:solidFill>
                              <a:prstClr val="black"/>
                            </a:solidFill>
                            <a:latin typeface="Cambria Math"/>
                          </a:rPr>
                          <m:t>𝑎</m:t>
                        </m:r>
                      </m:sub>
                    </m:sSub>
                    <m:r>
                      <a:rPr lang="en-US" sz="2400" i="1">
                        <a:solidFill>
                          <a:prstClr val="black"/>
                        </a:solidFill>
                        <a:latin typeface="Cambria Math"/>
                      </a:rPr>
                      <m:t>:</m:t>
                    </m:r>
                    <m:sSub>
                      <m:sSubPr>
                        <m:ctrlPr>
                          <a:rPr lang="en-US" sz="2400" i="1">
                            <a:solidFill>
                              <a:prstClr val="black"/>
                            </a:solidFill>
                            <a:latin typeface="Cambria Math"/>
                          </a:rPr>
                        </m:ctrlPr>
                      </m:sSubPr>
                      <m:e>
                        <m:r>
                          <a:rPr lang="en-US" sz="2400" i="1">
                            <a:solidFill>
                              <a:prstClr val="black"/>
                            </a:solidFill>
                            <a:latin typeface="Cambria Math"/>
                            <a:ea typeface="Cambria Math"/>
                          </a:rPr>
                          <m:t>𝜇</m:t>
                        </m:r>
                      </m:e>
                      <m:sub>
                        <m:r>
                          <a:rPr lang="en-US" sz="2400" i="1">
                            <a:solidFill>
                              <a:prstClr val="black"/>
                            </a:solidFill>
                            <a:latin typeface="Cambria Math"/>
                            <a:ea typeface="Cambria Math"/>
                          </a:rPr>
                          <m:t>1</m:t>
                        </m:r>
                      </m:sub>
                    </m:sSub>
                    <m:r>
                      <a:rPr lang="en-US" sz="2400" i="1">
                        <a:solidFill>
                          <a:prstClr val="black"/>
                        </a:solidFill>
                        <a:latin typeface="Cambria Math"/>
                        <a:ea typeface="Cambria Math"/>
                      </a:rPr>
                      <m:t>≠</m:t>
                    </m:r>
                    <m:sSub>
                      <m:sSubPr>
                        <m:ctrlPr>
                          <a:rPr lang="en-US" sz="2400" i="1">
                            <a:solidFill>
                              <a:prstClr val="black"/>
                            </a:solidFill>
                            <a:latin typeface="Cambria Math"/>
                          </a:rPr>
                        </m:ctrlPr>
                      </m:sSubPr>
                      <m:e>
                        <m:r>
                          <a:rPr lang="en-US" sz="2400" i="1">
                            <a:solidFill>
                              <a:prstClr val="black"/>
                            </a:solidFill>
                            <a:latin typeface="Cambria Math"/>
                            <a:ea typeface="Cambria Math"/>
                          </a:rPr>
                          <m:t>𝜇</m:t>
                        </m:r>
                      </m:e>
                      <m:sub>
                        <m:r>
                          <a:rPr lang="en-US" sz="2400" i="1">
                            <a:solidFill>
                              <a:prstClr val="black"/>
                            </a:solidFill>
                            <a:latin typeface="Cambria Math"/>
                            <a:ea typeface="Cambria Math"/>
                          </a:rPr>
                          <m:t>2</m:t>
                        </m:r>
                      </m:sub>
                    </m:sSub>
                    <m:r>
                      <a:rPr lang="en-US" sz="2400" b="0" i="1" smtClean="0">
                        <a:solidFill>
                          <a:prstClr val="black"/>
                        </a:solidFill>
                        <a:latin typeface="Cambria Math"/>
                        <a:ea typeface="Cambria Math"/>
                      </a:rPr>
                      <m:t>  </m:t>
                    </m:r>
                    <m:r>
                      <a:rPr lang="en-US" sz="2400" i="1">
                        <a:solidFill>
                          <a:prstClr val="black"/>
                        </a:solidFill>
                        <a:latin typeface="Cambria Math"/>
                      </a:rPr>
                      <m:t>𝑜𝑟</m:t>
                    </m:r>
                    <m:r>
                      <a:rPr lang="en-US" sz="2400" b="0" i="1" smtClean="0">
                        <a:solidFill>
                          <a:prstClr val="black"/>
                        </a:solidFill>
                        <a:latin typeface="Cambria Math"/>
                      </a:rPr>
                      <m:t>  </m:t>
                    </m:r>
                    <m:sSub>
                      <m:sSubPr>
                        <m:ctrlPr>
                          <a:rPr lang="en-US" sz="2400" i="1">
                            <a:solidFill>
                              <a:prstClr val="black"/>
                            </a:solidFill>
                            <a:latin typeface="Cambria Math"/>
                          </a:rPr>
                        </m:ctrlPr>
                      </m:sSubPr>
                      <m:e>
                        <m:r>
                          <a:rPr lang="en-US" sz="2400" i="1">
                            <a:solidFill>
                              <a:prstClr val="black"/>
                            </a:solidFill>
                            <a:latin typeface="Cambria Math"/>
                            <a:ea typeface="Cambria Math"/>
                          </a:rPr>
                          <m:t>𝜇</m:t>
                        </m:r>
                      </m:e>
                      <m:sub>
                        <m:r>
                          <a:rPr lang="en-US" sz="2400" i="1">
                            <a:solidFill>
                              <a:prstClr val="black"/>
                            </a:solidFill>
                            <a:latin typeface="Cambria Math"/>
                            <a:ea typeface="Cambria Math"/>
                          </a:rPr>
                          <m:t>1</m:t>
                        </m:r>
                      </m:sub>
                    </m:sSub>
                    <m:r>
                      <a:rPr lang="en-US" sz="2400" b="0" i="1" smtClean="0">
                        <a:solidFill>
                          <a:prstClr val="black"/>
                        </a:solidFill>
                        <a:latin typeface="Cambria Math"/>
                      </a:rPr>
                      <m:t>&gt;</m:t>
                    </m:r>
                    <m:sSub>
                      <m:sSubPr>
                        <m:ctrlPr>
                          <a:rPr lang="en-US" sz="2400" i="1">
                            <a:solidFill>
                              <a:prstClr val="black"/>
                            </a:solidFill>
                            <a:latin typeface="Cambria Math"/>
                          </a:rPr>
                        </m:ctrlPr>
                      </m:sSubPr>
                      <m:e>
                        <m:r>
                          <a:rPr lang="en-US" sz="2400" i="1">
                            <a:solidFill>
                              <a:prstClr val="black"/>
                            </a:solidFill>
                            <a:latin typeface="Cambria Math"/>
                            <a:ea typeface="Cambria Math"/>
                          </a:rPr>
                          <m:t>𝜇</m:t>
                        </m:r>
                      </m:e>
                      <m:sub>
                        <m:r>
                          <a:rPr lang="en-US" sz="2400" i="1">
                            <a:solidFill>
                              <a:prstClr val="black"/>
                            </a:solidFill>
                            <a:latin typeface="Cambria Math"/>
                            <a:ea typeface="Cambria Math"/>
                          </a:rPr>
                          <m:t>2</m:t>
                        </m:r>
                      </m:sub>
                    </m:sSub>
                    <m:r>
                      <a:rPr lang="en-US" sz="2400" b="0" i="1" smtClean="0">
                        <a:solidFill>
                          <a:prstClr val="black"/>
                        </a:solidFill>
                        <a:latin typeface="Cambria Math"/>
                        <a:ea typeface="Cambria Math"/>
                      </a:rPr>
                      <m:t>  </m:t>
                    </m:r>
                    <m:r>
                      <a:rPr lang="en-US" sz="2400" i="1">
                        <a:solidFill>
                          <a:prstClr val="black"/>
                        </a:solidFill>
                        <a:latin typeface="Cambria Math"/>
                      </a:rPr>
                      <m:t>𝑜𝑟</m:t>
                    </m:r>
                    <m:r>
                      <a:rPr lang="en-US" sz="2400" b="0" i="1" smtClean="0">
                        <a:solidFill>
                          <a:prstClr val="black"/>
                        </a:solidFill>
                        <a:latin typeface="Cambria Math"/>
                      </a:rPr>
                      <m:t>  </m:t>
                    </m:r>
                    <m:sSub>
                      <m:sSubPr>
                        <m:ctrlPr>
                          <a:rPr lang="en-US" sz="2400" i="1">
                            <a:solidFill>
                              <a:prstClr val="black"/>
                            </a:solidFill>
                            <a:latin typeface="Cambria Math"/>
                          </a:rPr>
                        </m:ctrlPr>
                      </m:sSubPr>
                      <m:e>
                        <m:r>
                          <a:rPr lang="en-US" sz="2400" i="1">
                            <a:solidFill>
                              <a:prstClr val="black"/>
                            </a:solidFill>
                            <a:latin typeface="Cambria Math"/>
                            <a:ea typeface="Cambria Math"/>
                          </a:rPr>
                          <m:t>𝜇</m:t>
                        </m:r>
                      </m:e>
                      <m:sub>
                        <m:r>
                          <a:rPr lang="en-US" sz="2400" i="1">
                            <a:solidFill>
                              <a:prstClr val="black"/>
                            </a:solidFill>
                            <a:latin typeface="Cambria Math"/>
                            <a:ea typeface="Cambria Math"/>
                          </a:rPr>
                          <m:t>1</m:t>
                        </m:r>
                      </m:sub>
                    </m:sSub>
                    <m:r>
                      <a:rPr lang="en-US" sz="2400" b="0" i="1" smtClean="0">
                        <a:solidFill>
                          <a:prstClr val="black"/>
                        </a:solidFill>
                        <a:latin typeface="Cambria Math"/>
                      </a:rPr>
                      <m:t>&lt;</m:t>
                    </m:r>
                    <m:sSub>
                      <m:sSubPr>
                        <m:ctrlPr>
                          <a:rPr lang="en-US" sz="2400" i="1">
                            <a:solidFill>
                              <a:prstClr val="black"/>
                            </a:solidFill>
                            <a:latin typeface="Cambria Math"/>
                          </a:rPr>
                        </m:ctrlPr>
                      </m:sSubPr>
                      <m:e>
                        <m:r>
                          <a:rPr lang="en-US" sz="2400" i="1">
                            <a:solidFill>
                              <a:prstClr val="black"/>
                            </a:solidFill>
                            <a:latin typeface="Cambria Math"/>
                            <a:ea typeface="Cambria Math"/>
                          </a:rPr>
                          <m:t>𝜇</m:t>
                        </m:r>
                      </m:e>
                      <m:sub>
                        <m:r>
                          <a:rPr lang="en-US" sz="2400" i="1">
                            <a:solidFill>
                              <a:prstClr val="black"/>
                            </a:solidFill>
                            <a:latin typeface="Cambria Math"/>
                            <a:ea typeface="Cambria Math"/>
                          </a:rPr>
                          <m:t>2</m:t>
                        </m:r>
                      </m:sub>
                    </m:sSub>
                    <m:r>
                      <a:rPr lang="en-US" sz="2400" i="1">
                        <a:solidFill>
                          <a:prstClr val="black"/>
                        </a:solidFill>
                        <a:latin typeface="Cambria Math"/>
                      </a:rPr>
                      <m:t>(</m:t>
                    </m:r>
                    <m:r>
                      <a:rPr lang="en-US" sz="2400" i="1">
                        <a:solidFill>
                          <a:prstClr val="black"/>
                        </a:solidFill>
                        <a:latin typeface="Cambria Math"/>
                      </a:rPr>
                      <m:t>𝑑𝑒𝑝𝑒𝑛𝑑𝑖𝑛𝑔</m:t>
                    </m:r>
                    <m:r>
                      <a:rPr lang="en-US" sz="2400" i="1">
                        <a:solidFill>
                          <a:prstClr val="black"/>
                        </a:solidFill>
                        <a:latin typeface="Cambria Math"/>
                      </a:rPr>
                      <m:t> </m:t>
                    </m:r>
                    <m:r>
                      <a:rPr lang="en-US" sz="2400" i="1">
                        <a:solidFill>
                          <a:prstClr val="black"/>
                        </a:solidFill>
                        <a:latin typeface="Cambria Math"/>
                      </a:rPr>
                      <m:t>𝑜𝑛</m:t>
                    </m:r>
                    <m:r>
                      <a:rPr lang="en-US" sz="2400" i="1">
                        <a:solidFill>
                          <a:prstClr val="black"/>
                        </a:solidFill>
                        <a:latin typeface="Cambria Math"/>
                      </a:rPr>
                      <m:t> </m:t>
                    </m:r>
                    <m:r>
                      <a:rPr lang="en-US" sz="2400" i="1">
                        <a:solidFill>
                          <a:prstClr val="black"/>
                        </a:solidFill>
                        <a:latin typeface="Cambria Math"/>
                      </a:rPr>
                      <m:t>𝑡𝑒𝑠𝑡</m:t>
                    </m:r>
                    <m:r>
                      <a:rPr lang="en-US" sz="2400" i="1">
                        <a:solidFill>
                          <a:prstClr val="black"/>
                        </a:solidFill>
                        <a:latin typeface="Cambria Math"/>
                      </a:rPr>
                      <m:t>)</m:t>
                    </m:r>
                  </m:oMath>
                </a14:m>
                <a:endParaRPr lang="en-US" sz="2400" dirty="0">
                  <a:solidFill>
                    <a:prstClr val="black"/>
                  </a:solidFill>
                </a:endParaRPr>
              </a:p>
              <a:p>
                <a:pPr>
                  <a:buNone/>
                  <a:defRPr/>
                </a:pPr>
                <a:r>
                  <a:rPr lang="en-US" sz="2000" b="1" dirty="0">
                    <a:solidFill>
                      <a:prstClr val="black"/>
                    </a:solidFill>
                  </a:rPr>
                  <a:t>Use software for Steps 2-4</a:t>
                </a:r>
              </a:p>
              <a:p>
                <a:pPr marL="609600" indent="-609600">
                  <a:buFont typeface="Arial" pitchFamily="34" charset="0"/>
                  <a:buAutoNum type="arabicPeriod" startAt="2"/>
                  <a:defRPr/>
                </a:pPr>
                <a:r>
                  <a:rPr lang="en-US" sz="2400" dirty="0"/>
                  <a:t>Compute Test Statistic</a:t>
                </a:r>
              </a:p>
              <a:p>
                <a:pPr marL="609600" indent="-609600">
                  <a:buFont typeface="Arial" pitchFamily="34" charset="0"/>
                  <a:buAutoNum type="arabicPeriod" startAt="2"/>
                  <a:defRPr/>
                </a:pPr>
                <a:r>
                  <a:rPr lang="en-US" sz="2400" dirty="0"/>
                  <a:t>Determine the Degrees of</a:t>
                </a:r>
                <a:r>
                  <a:rPr lang="en-US" sz="2400" i="1" dirty="0"/>
                  <a:t> Freedom</a:t>
                </a:r>
              </a:p>
              <a:p>
                <a:pPr marL="609600" indent="-609600">
                  <a:buFont typeface="Arial" pitchFamily="34" charset="0"/>
                  <a:buAutoNum type="arabicPeriod" startAt="2"/>
                  <a:defRPr/>
                </a:pPr>
                <a:r>
                  <a:rPr lang="en-US" sz="2400" dirty="0"/>
                  <a:t>Determine P-Value.  </a:t>
                </a:r>
                <a:endParaRPr lang="en-US" sz="2400" dirty="0" smtClean="0"/>
              </a:p>
              <a:p>
                <a:pPr marL="609600" indent="-609600">
                  <a:buFont typeface="Arial" pitchFamily="34" charset="0"/>
                  <a:buAutoNum type="arabicPeriod" startAt="2"/>
                  <a:defRPr/>
                </a:pPr>
                <a:r>
                  <a:rPr lang="en-US" sz="2400" dirty="0" smtClean="0"/>
                  <a:t>Reject </a:t>
                </a:r>
                <a:r>
                  <a:rPr lang="en-US" sz="2400" dirty="0"/>
                  <a:t>the Null Hypothesis if the P-value is less than the level of significance (</a:t>
                </a:r>
                <a:r>
                  <a:rPr lang="el-GR" sz="2400" dirty="0"/>
                  <a:t>α</a:t>
                </a:r>
                <a:r>
                  <a:rPr lang="en-US" sz="2400" dirty="0"/>
                  <a:t>), if not then don’t </a:t>
                </a:r>
                <a:r>
                  <a:rPr lang="en-US" sz="2400" dirty="0" smtClean="0"/>
                  <a:t>reject.</a:t>
                </a:r>
              </a:p>
              <a:p>
                <a:pPr marL="609600" indent="-609600">
                  <a:buFont typeface="Arial" pitchFamily="34" charset="0"/>
                  <a:buAutoNum type="arabicPeriod" startAt="2"/>
                  <a:defRPr/>
                </a:pPr>
                <a:r>
                  <a:rPr lang="en-US" sz="2400" dirty="0" smtClean="0"/>
                  <a:t>State </a:t>
                </a:r>
                <a:r>
                  <a:rPr lang="en-US" sz="2400" dirty="0"/>
                  <a:t>the conclusion</a:t>
                </a:r>
              </a:p>
              <a:p>
                <a:pPr marL="914400" lvl="1" indent="-457200">
                  <a:buFont typeface="+mj-lt"/>
                  <a:buAutoNum type="alphaLcParenR"/>
                  <a:defRPr/>
                </a:pPr>
                <a:r>
                  <a:rPr lang="en-US" sz="1600" dirty="0"/>
                  <a:t>If Reject H</a:t>
                </a:r>
                <a:r>
                  <a:rPr lang="en-US" sz="1600" baseline="-25000" dirty="0"/>
                  <a:t>o</a:t>
                </a:r>
                <a:r>
                  <a:rPr lang="en-US" sz="1600" dirty="0"/>
                  <a:t> – We have sufficient evidence to say that “state H</a:t>
                </a:r>
                <a:r>
                  <a:rPr lang="en-US" sz="1600" baseline="-25000" dirty="0"/>
                  <a:t>a</a:t>
                </a:r>
                <a:r>
                  <a:rPr lang="en-US" sz="1600" dirty="0"/>
                  <a:t> in </a:t>
                </a:r>
                <a:r>
                  <a:rPr lang="en-US" sz="1600" dirty="0" smtClean="0"/>
                  <a:t>Plain English</a:t>
                </a:r>
                <a:r>
                  <a:rPr lang="en-US" sz="1600" dirty="0"/>
                  <a:t>”</a:t>
                </a:r>
              </a:p>
              <a:p>
                <a:pPr marL="914400" lvl="1" indent="-457200">
                  <a:buFont typeface="+mj-lt"/>
                  <a:buAutoNum type="alphaLcParenR"/>
                  <a:defRPr/>
                </a:pPr>
                <a:r>
                  <a:rPr lang="en-US" sz="1600" dirty="0"/>
                  <a:t>If Don’t Reject H</a:t>
                </a:r>
                <a:r>
                  <a:rPr lang="en-US" sz="1600" baseline="-25000" dirty="0"/>
                  <a:t>o</a:t>
                </a:r>
                <a:r>
                  <a:rPr lang="en-US" sz="1600" dirty="0"/>
                  <a:t> - We have insufficient evidence to say that “state H</a:t>
                </a:r>
                <a:r>
                  <a:rPr lang="en-US" sz="1600" baseline="-25000" dirty="0"/>
                  <a:t>a</a:t>
                </a:r>
                <a:r>
                  <a:rPr lang="en-US" sz="1600" dirty="0"/>
                  <a:t> in </a:t>
                </a:r>
                <a:r>
                  <a:rPr lang="en-US" sz="1600" dirty="0" smtClean="0"/>
                  <a:t>Plain English</a:t>
                </a:r>
                <a:r>
                  <a:rPr lang="en-US" sz="1600" dirty="0"/>
                  <a:t>”</a:t>
                </a:r>
                <a:endParaRPr lang="en-US" sz="2400" dirty="0"/>
              </a:p>
            </p:txBody>
          </p:sp>
        </mc:Choice>
        <mc:Fallback>
          <p:sp>
            <p:nvSpPr>
              <p:cNvPr id="9219" name="Rectangle 3"/>
              <p:cNvSpPr txBox="1">
                <a:spLocks noRot="1" noChangeAspect="1" noMove="1" noResize="1" noEditPoints="1" noAdjustHandles="1" noChangeArrowheads="1" noChangeShapeType="1" noTextEdit="1"/>
              </p:cNvSpPr>
              <p:nvPr/>
            </p:nvSpPr>
            <p:spPr bwMode="auto">
              <a:xfrm>
                <a:off x="0" y="1295400"/>
                <a:ext cx="9144000" cy="4343400"/>
              </a:xfrm>
              <a:prstGeom prst="rect">
                <a:avLst/>
              </a:prstGeom>
              <a:blipFill rotWithShape="1">
                <a:blip r:embed="rId3"/>
                <a:stretch>
                  <a:fillRect l="-667" t="-983" r="-1067" b="-13343"/>
                </a:stretch>
              </a:blipFill>
              <a:ln w="9525">
                <a:noFill/>
                <a:miter lim="800000"/>
                <a:headEnd/>
                <a:tailEnd/>
              </a:ln>
            </p:spPr>
            <p:txBody>
              <a:bodyPr/>
              <a:lstStyle/>
              <a:p>
                <a:r>
                  <a:rPr lang="en-US">
                    <a:noFill/>
                  </a:rPr>
                  <a:t> </a:t>
                </a:r>
              </a:p>
            </p:txBody>
          </p:sp>
        </mc:Fallback>
      </mc:AlternateContent>
      <p:pic>
        <p:nvPicPr>
          <p:cNvPr id="32772" name="Picture 5" descr="IL_452_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83182" y="2623343"/>
            <a:ext cx="1828800" cy="696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3" name="Line 7"/>
          <p:cNvSpPr>
            <a:spLocks noChangeShapeType="1"/>
          </p:cNvSpPr>
          <p:nvPr/>
        </p:nvSpPr>
        <p:spPr bwMode="auto">
          <a:xfrm flipH="1" flipV="1">
            <a:off x="5334000" y="2743200"/>
            <a:ext cx="457200" cy="2286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triangle" w="med" len="med"/>
              </a14:hiddenLine>
            </a:ext>
          </a:extLst>
        </p:spPr>
        <p:txBody>
          <a:bodyPr/>
          <a:lstStyle/>
          <a:p>
            <a:endParaRPr lang="en-US"/>
          </a:p>
        </p:txBody>
      </p:sp>
      <p:sp>
        <p:nvSpPr>
          <p:cNvPr id="32774" name="Line 8"/>
          <p:cNvSpPr>
            <a:spLocks noChangeShapeType="1"/>
          </p:cNvSpPr>
          <p:nvPr/>
        </p:nvSpPr>
        <p:spPr bwMode="auto">
          <a:xfrm flipV="1">
            <a:off x="5257800" y="2667000"/>
            <a:ext cx="228600" cy="2286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triangle" w="med" len="med"/>
              </a14:hiddenLine>
            </a:ext>
          </a:extLst>
        </p:spPr>
        <p:txBody>
          <a:bodyPr/>
          <a:lstStyle/>
          <a:p>
            <a:endParaRPr lang="en-US"/>
          </a:p>
        </p:txBody>
      </p:sp>
    </p:spTree>
    <p:extLst>
      <p:ext uri="{BB962C8B-B14F-4D97-AF65-F5344CB8AC3E}">
        <p14:creationId xmlns:p14="http://schemas.microsoft.com/office/powerpoint/2010/main" val="15295214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idx="4294967295"/>
          </p:nvPr>
        </p:nvSpPr>
        <p:spPr/>
        <p:txBody>
          <a:bodyPr/>
          <a:lstStyle/>
          <a:p>
            <a:pPr marL="342900" indent="-342900">
              <a:spcBef>
                <a:spcPct val="20000"/>
              </a:spcBef>
            </a:pPr>
            <a:r>
              <a:rPr lang="en-US" smtClean="0"/>
              <a:t>Hypothesis Testing – Independent Samples (Example)</a:t>
            </a:r>
          </a:p>
        </p:txBody>
      </p:sp>
      <p:sp>
        <p:nvSpPr>
          <p:cNvPr id="34819" name="Rectangle 3"/>
          <p:cNvSpPr txBox="1">
            <a:spLocks noChangeArrowheads="1"/>
          </p:cNvSpPr>
          <p:nvPr/>
        </p:nvSpPr>
        <p:spPr bwMode="auto">
          <a:xfrm>
            <a:off x="152400" y="1230745"/>
            <a:ext cx="89916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itchFamily="34" charset="0"/>
                <a:ea typeface="ＭＳ Ｐゴシック" pitchFamily="34" charset="-128"/>
              </a:defRPr>
            </a:lvl1pPr>
            <a:lvl2pPr marL="742950" indent="-285750">
              <a:defRPr sz="3200">
                <a:solidFill>
                  <a:schemeClr val="tx1"/>
                </a:solidFill>
                <a:latin typeface="Arial" pitchFamily="34" charset="0"/>
                <a:ea typeface="ＭＳ Ｐゴシック" pitchFamily="34" charset="-128"/>
              </a:defRPr>
            </a:lvl2pPr>
            <a:lvl3pPr marL="1143000" indent="-228600">
              <a:defRPr sz="3200">
                <a:solidFill>
                  <a:schemeClr val="tx1"/>
                </a:solidFill>
                <a:latin typeface="Arial" pitchFamily="34" charset="0"/>
                <a:ea typeface="ＭＳ Ｐゴシック" pitchFamily="34" charset="-128"/>
              </a:defRPr>
            </a:lvl3pPr>
            <a:lvl4pPr marL="1600200" indent="-228600">
              <a:defRPr sz="3200">
                <a:solidFill>
                  <a:schemeClr val="tx1"/>
                </a:solidFill>
                <a:latin typeface="Arial" pitchFamily="34" charset="0"/>
                <a:ea typeface="ＭＳ Ｐゴシック" pitchFamily="34" charset="-128"/>
              </a:defRPr>
            </a:lvl4pPr>
            <a:lvl5pPr marL="2057400" indent="-228600">
              <a:defRPr sz="3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9pPr>
          </a:lstStyle>
          <a:p>
            <a:pPr eaLnBrk="1" hangingPunct="1">
              <a:spcBef>
                <a:spcPct val="0"/>
              </a:spcBef>
              <a:buClrTx/>
              <a:buSzTx/>
              <a:buFontTx/>
              <a:buNone/>
            </a:pPr>
            <a:r>
              <a:rPr lang="en-US" sz="1800" dirty="0"/>
              <a:t>Researchers led by Arlene </a:t>
            </a:r>
            <a:r>
              <a:rPr lang="en-US" sz="1800" dirty="0" err="1"/>
              <a:t>Butz</a:t>
            </a:r>
            <a:r>
              <a:rPr lang="en-US" sz="1800" dirty="0"/>
              <a:t> published a study on the reading practices of children . They wanted to know if there was a difference in the reading practices of children with developmental or behavioral problems (the DEV group or Group 1) compared to children in the general population who do not have developmental problems (the GEN group or Group 2.) One of the factors they considered was the number of nights each week that the children participated in reading in the home. Data representative of their results are given in the file </a:t>
            </a:r>
            <a:r>
              <a:rPr lang="en-US" sz="1800" dirty="0" err="1">
                <a:hlinkClick r:id="rId3" tooltip="Data"/>
              </a:rPr>
              <a:t>ReadingPractices</a:t>
            </a:r>
            <a:r>
              <a:rPr lang="en-US" sz="1800" dirty="0"/>
              <a:t>. </a:t>
            </a:r>
            <a:r>
              <a:rPr lang="en-US" sz="1800" dirty="0" smtClean="0"/>
              <a:t>They </a:t>
            </a:r>
            <a:r>
              <a:rPr lang="en-US" sz="1800" dirty="0"/>
              <a:t>used the level of significance of </a:t>
            </a:r>
            <a:r>
              <a:rPr lang="el-GR" sz="1800" dirty="0"/>
              <a:t>α</a:t>
            </a:r>
            <a:r>
              <a:rPr lang="en-US" sz="1800" dirty="0"/>
              <a:t> = 0.05. </a:t>
            </a:r>
          </a:p>
          <a:p>
            <a:pPr eaLnBrk="1" hangingPunct="1">
              <a:spcBef>
                <a:spcPct val="0"/>
              </a:spcBef>
              <a:buClrTx/>
              <a:buSzTx/>
              <a:buFontTx/>
              <a:buNone/>
            </a:pPr>
            <a:endParaRPr lang="en-US" sz="1800" dirty="0"/>
          </a:p>
          <a:p>
            <a:pPr eaLnBrk="1" hangingPunct="1">
              <a:spcBef>
                <a:spcPct val="0"/>
              </a:spcBef>
              <a:buClrTx/>
              <a:buSzTx/>
              <a:buFontTx/>
              <a:buAutoNum type="arabicParenR"/>
            </a:pPr>
            <a:r>
              <a:rPr lang="en-US" sz="1800" dirty="0"/>
              <a:t>H</a:t>
            </a:r>
            <a:r>
              <a:rPr lang="en-US" sz="1800" baseline="-25000" dirty="0"/>
              <a:t>o</a:t>
            </a:r>
            <a:r>
              <a:rPr lang="en-US" sz="1800" dirty="0"/>
              <a:t> : µ</a:t>
            </a:r>
            <a:r>
              <a:rPr lang="en-US" sz="1800" baseline="-25000" dirty="0"/>
              <a:t>1</a:t>
            </a:r>
            <a:r>
              <a:rPr lang="en-US" sz="1800" dirty="0"/>
              <a:t> = µ</a:t>
            </a:r>
            <a:r>
              <a:rPr lang="en-US" sz="1800" baseline="-25000" dirty="0" smtClean="0"/>
              <a:t>2 </a:t>
            </a:r>
            <a:r>
              <a:rPr lang="en-US" sz="1800" dirty="0" smtClean="0"/>
              <a:t>       </a:t>
            </a:r>
            <a:r>
              <a:rPr lang="en-US" sz="1800" dirty="0"/>
              <a:t>H</a:t>
            </a:r>
            <a:r>
              <a:rPr lang="en-US" sz="1800" baseline="-25000" dirty="0"/>
              <a:t>a</a:t>
            </a:r>
            <a:r>
              <a:rPr lang="en-US" sz="1800" dirty="0"/>
              <a:t>: µ</a:t>
            </a:r>
            <a:r>
              <a:rPr lang="en-US" sz="1800" baseline="-25000" dirty="0"/>
              <a:t>1</a:t>
            </a:r>
            <a:r>
              <a:rPr lang="en-US" sz="1800" dirty="0"/>
              <a:t> ≠ µ</a:t>
            </a:r>
            <a:r>
              <a:rPr lang="en-US" sz="1800" baseline="-25000" dirty="0" smtClean="0"/>
              <a:t>2 </a:t>
            </a:r>
            <a:r>
              <a:rPr lang="en-US" sz="1800" dirty="0" smtClean="0"/>
              <a:t> </a:t>
            </a:r>
          </a:p>
          <a:p>
            <a:pPr eaLnBrk="1" hangingPunct="1">
              <a:spcBef>
                <a:spcPct val="0"/>
              </a:spcBef>
              <a:buClrTx/>
              <a:buSzTx/>
              <a:buFontTx/>
              <a:buAutoNum type="arabicParenR"/>
            </a:pPr>
            <a:r>
              <a:rPr lang="en-US" sz="1800" dirty="0" smtClean="0"/>
              <a:t>t </a:t>
            </a:r>
            <a:r>
              <a:rPr lang="en-US" sz="1800" dirty="0"/>
              <a:t>= </a:t>
            </a:r>
            <a:r>
              <a:rPr lang="en-US" sz="1800" dirty="0" smtClean="0"/>
              <a:t>1.455</a:t>
            </a:r>
            <a:endParaRPr lang="en-US" sz="1800" dirty="0"/>
          </a:p>
          <a:p>
            <a:pPr eaLnBrk="1" hangingPunct="1">
              <a:spcBef>
                <a:spcPct val="0"/>
              </a:spcBef>
              <a:buClrTx/>
              <a:buSzTx/>
              <a:buFontTx/>
              <a:buAutoNum type="arabicParenR"/>
            </a:pPr>
            <a:r>
              <a:rPr lang="en-US" sz="1800" dirty="0" err="1"/>
              <a:t>df</a:t>
            </a:r>
            <a:r>
              <a:rPr lang="en-US" sz="1800" dirty="0"/>
              <a:t> = </a:t>
            </a:r>
            <a:r>
              <a:rPr lang="en-US" sz="1800" dirty="0" smtClean="0"/>
              <a:t>228.427</a:t>
            </a:r>
            <a:endParaRPr lang="en-US" sz="1800" dirty="0"/>
          </a:p>
          <a:p>
            <a:pPr eaLnBrk="1" hangingPunct="1">
              <a:spcBef>
                <a:spcPct val="0"/>
              </a:spcBef>
              <a:buClrTx/>
              <a:buSzTx/>
              <a:buFontTx/>
              <a:buAutoNum type="arabicParenR"/>
            </a:pPr>
            <a:r>
              <a:rPr lang="en-US" sz="1800" dirty="0"/>
              <a:t>P-value </a:t>
            </a:r>
            <a:r>
              <a:rPr lang="en-US" sz="1800" dirty="0" smtClean="0"/>
              <a:t>= 0.147</a:t>
            </a:r>
            <a:endParaRPr lang="en-US" sz="1800" dirty="0"/>
          </a:p>
          <a:p>
            <a:pPr eaLnBrk="1" hangingPunct="1">
              <a:spcBef>
                <a:spcPct val="0"/>
              </a:spcBef>
              <a:buClrTx/>
              <a:buSzTx/>
              <a:buFontTx/>
              <a:buAutoNum type="arabicParenR"/>
            </a:pPr>
            <a:r>
              <a:rPr lang="en-US" sz="1800" dirty="0">
                <a:cs typeface="Arial" pitchFamily="34" charset="0"/>
              </a:rPr>
              <a:t>P-value &gt; level of significance (</a:t>
            </a:r>
            <a:r>
              <a:rPr lang="el-GR" sz="1800" dirty="0">
                <a:cs typeface="Arial" pitchFamily="34" charset="0"/>
              </a:rPr>
              <a:t>α</a:t>
            </a:r>
            <a:r>
              <a:rPr lang="en-US" sz="1800" dirty="0">
                <a:cs typeface="Arial" pitchFamily="34" charset="0"/>
              </a:rPr>
              <a:t>), therefore we don’t reject H</a:t>
            </a:r>
            <a:r>
              <a:rPr lang="en-US" sz="1800" baseline="-25000" dirty="0">
                <a:cs typeface="Arial" pitchFamily="34" charset="0"/>
              </a:rPr>
              <a:t>o</a:t>
            </a:r>
          </a:p>
          <a:p>
            <a:pPr eaLnBrk="1" hangingPunct="1">
              <a:spcBef>
                <a:spcPct val="0"/>
              </a:spcBef>
              <a:buClrTx/>
              <a:buSzTx/>
              <a:buFontTx/>
              <a:buAutoNum type="arabicParenR"/>
            </a:pPr>
            <a:r>
              <a:rPr lang="en-US" sz="1800" dirty="0">
                <a:cs typeface="Arial" pitchFamily="34" charset="0"/>
              </a:rPr>
              <a:t>We have insufficient evidence to say that the </a:t>
            </a:r>
            <a:r>
              <a:rPr lang="en-US" sz="1800" dirty="0" smtClean="0">
                <a:cs typeface="Arial" pitchFamily="34" charset="0"/>
              </a:rPr>
              <a:t>there was a difference in the mean number of nights each week that</a:t>
            </a:r>
            <a:r>
              <a:rPr lang="en-US" sz="1800" dirty="0"/>
              <a:t> children participated in reading in the </a:t>
            </a:r>
            <a:r>
              <a:rPr lang="en-US" sz="1800" dirty="0" smtClean="0"/>
              <a:t>home between the two groups</a:t>
            </a:r>
            <a:r>
              <a:rPr lang="en-US" sz="1800" dirty="0" smtClean="0">
                <a:cs typeface="Arial" pitchFamily="34" charset="0"/>
              </a:rPr>
              <a:t>.</a:t>
            </a:r>
            <a:endParaRPr lang="en-US" sz="1800" dirty="0">
              <a:cs typeface="Arial" pitchFamily="34" charset="0"/>
            </a:endParaRPr>
          </a:p>
          <a:p>
            <a:pPr>
              <a:buFontTx/>
              <a:buNone/>
            </a:pPr>
            <a:endParaRPr lang="en-US" sz="1800" dirty="0">
              <a:solidFill>
                <a:srgbClr val="79878B"/>
              </a:solidFill>
              <a:cs typeface="Arial" pitchFamily="34" charset="0"/>
            </a:endParaRPr>
          </a:p>
        </p:txBody>
      </p:sp>
    </p:spTree>
    <p:extLst>
      <p:ext uri="{BB962C8B-B14F-4D97-AF65-F5344CB8AC3E}">
        <p14:creationId xmlns:p14="http://schemas.microsoft.com/office/powerpoint/2010/main" val="4225028746"/>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12039</TotalTime>
  <Words>1593</Words>
  <Application>Microsoft Office PowerPoint</Application>
  <PresentationFormat>On-screen Show (4:3)</PresentationFormat>
  <Paragraphs>146</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Blank Presentation</vt:lpstr>
      <vt:lpstr>PowerPoint Presentation</vt:lpstr>
      <vt:lpstr>Inference for Two Means: Independent Samples</vt:lpstr>
      <vt:lpstr>Dependent vs Independent Samples</vt:lpstr>
      <vt:lpstr>Inference for Two Means: Independent Samples</vt:lpstr>
      <vt:lpstr>Steps to Hypothesis Testing – σ known</vt:lpstr>
      <vt:lpstr>Steps to Hypothesis Testing – σ unknown</vt:lpstr>
      <vt:lpstr>Steps to Hypothesis Testing – Matched Pairs</vt:lpstr>
      <vt:lpstr>Steps to Hypothesis Testing – Independent Samples</vt:lpstr>
      <vt:lpstr>Hypothesis Testing – Independent Samples (Example)</vt:lpstr>
      <vt:lpstr>Hypothesis Testing – Independent Samples (Example)</vt:lpstr>
      <vt:lpstr>Inference for Two Means: Independent Samples</vt:lpstr>
      <vt:lpstr>Confidence Interval (σ known)</vt:lpstr>
      <vt:lpstr>Confidence Interval (σ unknown)</vt:lpstr>
      <vt:lpstr>Confidence Interval (Matched Pairs)</vt:lpstr>
      <vt:lpstr>Confidence Interval (Independent Samples)</vt:lpstr>
      <vt:lpstr>Confidence Interval – Independent Samples (Example)</vt:lpstr>
      <vt:lpstr>Confidence Interval – Independent Samples (Example)</vt:lpstr>
      <vt:lpstr>Inference for Two Means: Independent Samples</vt:lpstr>
      <vt:lpstr>Requirements to Check and Descriptive Statistics </vt:lpstr>
    </vt:vector>
  </TitlesOfParts>
  <Company>BYU-Idaho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rdcromar</dc:creator>
  <cp:lastModifiedBy>Cromar, Ryan</cp:lastModifiedBy>
  <cp:revision>493</cp:revision>
  <dcterms:created xsi:type="dcterms:W3CDTF">2008-09-08T20:31:32Z</dcterms:created>
  <dcterms:modified xsi:type="dcterms:W3CDTF">2013-05-21T17:47:10Z</dcterms:modified>
</cp:coreProperties>
</file>